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46"/>
  </p:notesMasterIdLst>
  <p:sldIdLst>
    <p:sldId id="256" r:id="rId2"/>
    <p:sldId id="342" r:id="rId3"/>
    <p:sldId id="822" r:id="rId4"/>
    <p:sldId id="848" r:id="rId5"/>
    <p:sldId id="825" r:id="rId6"/>
    <p:sldId id="829" r:id="rId7"/>
    <p:sldId id="863" r:id="rId8"/>
    <p:sldId id="787" r:id="rId9"/>
    <p:sldId id="857" r:id="rId10"/>
    <p:sldId id="895" r:id="rId11"/>
    <p:sldId id="730" r:id="rId12"/>
    <p:sldId id="773" r:id="rId13"/>
    <p:sldId id="877" r:id="rId14"/>
    <p:sldId id="507" r:id="rId15"/>
    <p:sldId id="948" r:id="rId16"/>
    <p:sldId id="796" r:id="rId17"/>
    <p:sldId id="916" r:id="rId18"/>
    <p:sldId id="622" r:id="rId19"/>
    <p:sldId id="551" r:id="rId20"/>
    <p:sldId id="554" r:id="rId21"/>
    <p:sldId id="812" r:id="rId22"/>
    <p:sldId id="813" r:id="rId23"/>
    <p:sldId id="980" r:id="rId24"/>
    <p:sldId id="572" r:id="rId25"/>
    <p:sldId id="589" r:id="rId26"/>
    <p:sldId id="590" r:id="rId27"/>
    <p:sldId id="591" r:id="rId28"/>
    <p:sldId id="592" r:id="rId29"/>
    <p:sldId id="605" r:id="rId30"/>
    <p:sldId id="608" r:id="rId31"/>
    <p:sldId id="607" r:id="rId32"/>
    <p:sldId id="603" r:id="rId33"/>
    <p:sldId id="810" r:id="rId34"/>
    <p:sldId id="919" r:id="rId35"/>
    <p:sldId id="939" r:id="rId36"/>
    <p:sldId id="941" r:id="rId37"/>
    <p:sldId id="944" r:id="rId38"/>
    <p:sldId id="924" r:id="rId39"/>
    <p:sldId id="977" r:id="rId40"/>
    <p:sldId id="972" r:id="rId41"/>
    <p:sldId id="978" r:id="rId42"/>
    <p:sldId id="621" r:id="rId43"/>
    <p:sldId id="817" r:id="rId44"/>
    <p:sldId id="97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F61666"/>
    <a:srgbClr val="66FF33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94624" autoAdjust="0"/>
  </p:normalViewPr>
  <p:slideViewPr>
    <p:cSldViewPr>
      <p:cViewPr>
        <p:scale>
          <a:sx n="68" d="100"/>
          <a:sy n="68" d="100"/>
        </p:scale>
        <p:origin x="-132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4A3F1-C907-4E6A-99C9-E5EC1266DB9B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</dgm:pt>
    <dgm:pt modelId="{7F964D27-B82E-4A0D-9481-E7C88AAFFD66}">
      <dgm:prSet phldrT="[Text]"/>
      <dgm:spPr/>
      <dgm:t>
        <a:bodyPr/>
        <a:lstStyle/>
        <a:p>
          <a:r>
            <a:rPr lang="en-US" dirty="0" smtClean="0"/>
            <a:t>Better Business</a:t>
          </a:r>
          <a:endParaRPr lang="en-US" dirty="0"/>
        </a:p>
      </dgm:t>
    </dgm:pt>
    <dgm:pt modelId="{F36B4FBC-3740-4D8B-BC7D-DAE8D42157AF}" type="parTrans" cxnId="{A71FF4D0-2746-4630-B9CF-D9A6EC4A6597}">
      <dgm:prSet/>
      <dgm:spPr/>
      <dgm:t>
        <a:bodyPr/>
        <a:lstStyle/>
        <a:p>
          <a:endParaRPr lang="en-US"/>
        </a:p>
      </dgm:t>
    </dgm:pt>
    <dgm:pt modelId="{A860FB62-C65F-4567-BA6D-88931E72C377}" type="sibTrans" cxnId="{A71FF4D0-2746-4630-B9CF-D9A6EC4A6597}">
      <dgm:prSet/>
      <dgm:spPr/>
      <dgm:t>
        <a:bodyPr/>
        <a:lstStyle/>
        <a:p>
          <a:endParaRPr lang="en-US"/>
        </a:p>
      </dgm:t>
    </dgm:pt>
    <dgm:pt modelId="{45C5EF53-AA39-4EB2-A8F0-6740036EF5B5}">
      <dgm:prSet phldrT="[Text]"/>
      <dgm:spPr/>
      <dgm:t>
        <a:bodyPr/>
        <a:lstStyle/>
        <a:p>
          <a:r>
            <a:rPr lang="en-US" dirty="0" smtClean="0"/>
            <a:t>Better Position</a:t>
          </a:r>
          <a:endParaRPr lang="en-US" dirty="0"/>
        </a:p>
      </dgm:t>
    </dgm:pt>
    <dgm:pt modelId="{B4DFAB79-4B88-4392-B4B7-2BD4C379D488}" type="parTrans" cxnId="{7774E6FA-C09C-48EF-A84B-77ABE6DB2556}">
      <dgm:prSet/>
      <dgm:spPr/>
      <dgm:t>
        <a:bodyPr/>
        <a:lstStyle/>
        <a:p>
          <a:endParaRPr lang="en-US"/>
        </a:p>
      </dgm:t>
    </dgm:pt>
    <dgm:pt modelId="{6BDB753D-12A6-4FCE-9216-78D019249E56}" type="sibTrans" cxnId="{7774E6FA-C09C-48EF-A84B-77ABE6DB2556}">
      <dgm:prSet/>
      <dgm:spPr/>
      <dgm:t>
        <a:bodyPr/>
        <a:lstStyle/>
        <a:p>
          <a:endParaRPr lang="en-US"/>
        </a:p>
      </dgm:t>
    </dgm:pt>
    <dgm:pt modelId="{6298EF53-26B0-491F-AD0B-4125F366EF67}">
      <dgm:prSet phldrT="[Text]"/>
      <dgm:spPr/>
      <dgm:t>
        <a:bodyPr/>
        <a:lstStyle/>
        <a:p>
          <a:r>
            <a:rPr lang="en-US" dirty="0" smtClean="0"/>
            <a:t>Better Money</a:t>
          </a:r>
          <a:endParaRPr lang="en-US" dirty="0"/>
        </a:p>
      </dgm:t>
    </dgm:pt>
    <dgm:pt modelId="{1C9730DD-C7C0-4894-A47E-3C0D0F4A6F42}" type="parTrans" cxnId="{AAE91F80-5C7E-4F8E-A725-02EA3FC8E8DF}">
      <dgm:prSet/>
      <dgm:spPr/>
      <dgm:t>
        <a:bodyPr/>
        <a:lstStyle/>
        <a:p>
          <a:endParaRPr lang="en-US"/>
        </a:p>
      </dgm:t>
    </dgm:pt>
    <dgm:pt modelId="{0F10F878-051E-4569-86AA-1DB55E5C654B}" type="sibTrans" cxnId="{AAE91F80-5C7E-4F8E-A725-02EA3FC8E8DF}">
      <dgm:prSet/>
      <dgm:spPr/>
      <dgm:t>
        <a:bodyPr/>
        <a:lstStyle/>
        <a:p>
          <a:endParaRPr lang="en-US"/>
        </a:p>
      </dgm:t>
    </dgm:pt>
    <dgm:pt modelId="{ACFFF4E4-2A87-471A-9BD3-A0428F3D4EA5}">
      <dgm:prSet phldrT="[Text]"/>
      <dgm:spPr/>
      <dgm:t>
        <a:bodyPr/>
        <a:lstStyle/>
        <a:p>
          <a:r>
            <a:rPr lang="en-US" dirty="0" smtClean="0"/>
            <a:t>Better Lifestyle</a:t>
          </a:r>
          <a:endParaRPr lang="en-US" dirty="0"/>
        </a:p>
      </dgm:t>
    </dgm:pt>
    <dgm:pt modelId="{68FA8E5A-78D0-4971-A75D-7B4D861280CB}" type="parTrans" cxnId="{10CE0563-7071-49B1-8626-776D92041F22}">
      <dgm:prSet/>
      <dgm:spPr/>
      <dgm:t>
        <a:bodyPr/>
        <a:lstStyle/>
        <a:p>
          <a:endParaRPr lang="en-US"/>
        </a:p>
      </dgm:t>
    </dgm:pt>
    <dgm:pt modelId="{CBA87CEE-32A0-41D4-832C-40570E93DCB2}" type="sibTrans" cxnId="{10CE0563-7071-49B1-8626-776D92041F22}">
      <dgm:prSet/>
      <dgm:spPr/>
      <dgm:t>
        <a:bodyPr/>
        <a:lstStyle/>
        <a:p>
          <a:endParaRPr lang="en-US"/>
        </a:p>
      </dgm:t>
    </dgm:pt>
    <dgm:pt modelId="{2587820D-A96B-4861-A556-B58AD964DEBB}">
      <dgm:prSet phldrT="[Text]"/>
      <dgm:spPr/>
      <dgm:t>
        <a:bodyPr/>
        <a:lstStyle/>
        <a:p>
          <a:r>
            <a:rPr lang="en-US" dirty="0" smtClean="0"/>
            <a:t>Better Image</a:t>
          </a:r>
          <a:endParaRPr lang="en-US" dirty="0"/>
        </a:p>
      </dgm:t>
    </dgm:pt>
    <dgm:pt modelId="{9C2F8A4B-E120-4EF5-ACF2-4F1AF7DD269C}" type="sibTrans" cxnId="{5A33C160-4D85-46C2-97F1-CBDA196A6BA7}">
      <dgm:prSet/>
      <dgm:spPr/>
      <dgm:t>
        <a:bodyPr/>
        <a:lstStyle/>
        <a:p>
          <a:endParaRPr lang="en-US"/>
        </a:p>
      </dgm:t>
    </dgm:pt>
    <dgm:pt modelId="{CD1D6A98-BE6F-4109-86F3-53430A982041}" type="parTrans" cxnId="{5A33C160-4D85-46C2-97F1-CBDA196A6BA7}">
      <dgm:prSet/>
      <dgm:spPr/>
      <dgm:t>
        <a:bodyPr/>
        <a:lstStyle/>
        <a:p>
          <a:endParaRPr lang="en-US"/>
        </a:p>
      </dgm:t>
    </dgm:pt>
    <dgm:pt modelId="{42CAB3DD-A3A1-417A-A7A5-F5FB40664019}" type="pres">
      <dgm:prSet presAssocID="{1864A3F1-C907-4E6A-99C9-E5EC1266DB9B}" presName="CompostProcess" presStyleCnt="0">
        <dgm:presLayoutVars>
          <dgm:dir/>
          <dgm:resizeHandles val="exact"/>
        </dgm:presLayoutVars>
      </dgm:prSet>
      <dgm:spPr/>
    </dgm:pt>
    <dgm:pt modelId="{546313D9-9444-4C4C-8226-9BA3BD95D082}" type="pres">
      <dgm:prSet presAssocID="{1864A3F1-C907-4E6A-99C9-E5EC1266DB9B}" presName="arrow" presStyleLbl="bgShp" presStyleIdx="0" presStyleCnt="1"/>
      <dgm:spPr/>
    </dgm:pt>
    <dgm:pt modelId="{8C22B683-86DD-44C7-83F5-08D095ED5A9E}" type="pres">
      <dgm:prSet presAssocID="{1864A3F1-C907-4E6A-99C9-E5EC1266DB9B}" presName="linearProcess" presStyleCnt="0"/>
      <dgm:spPr/>
    </dgm:pt>
    <dgm:pt modelId="{D027C086-482E-4A9C-8880-61642C7920B0}" type="pres">
      <dgm:prSet presAssocID="{2587820D-A96B-4861-A556-B58AD964DEB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BC19B-1DEA-47A4-9841-D53A1CC1D3E8}" type="pres">
      <dgm:prSet presAssocID="{9C2F8A4B-E120-4EF5-ACF2-4F1AF7DD269C}" presName="sibTrans" presStyleCnt="0"/>
      <dgm:spPr/>
    </dgm:pt>
    <dgm:pt modelId="{053E4214-C952-4E7E-8A8C-907DCD047305}" type="pres">
      <dgm:prSet presAssocID="{7F964D27-B82E-4A0D-9481-E7C88AAFFD6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3B195-3FDC-4CA6-80A9-690F3F609AEB}" type="pres">
      <dgm:prSet presAssocID="{A860FB62-C65F-4567-BA6D-88931E72C377}" presName="sibTrans" presStyleCnt="0"/>
      <dgm:spPr/>
    </dgm:pt>
    <dgm:pt modelId="{6EDC3241-C8BA-41D8-9807-47DD2B78B690}" type="pres">
      <dgm:prSet presAssocID="{45C5EF53-AA39-4EB2-A8F0-6740036EF5B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BB72-11B7-4062-B300-51614C090F70}" type="pres">
      <dgm:prSet presAssocID="{6BDB753D-12A6-4FCE-9216-78D019249E56}" presName="sibTrans" presStyleCnt="0"/>
      <dgm:spPr/>
    </dgm:pt>
    <dgm:pt modelId="{7FCEEE71-2B7C-418F-A462-1FE878D54379}" type="pres">
      <dgm:prSet presAssocID="{6298EF53-26B0-491F-AD0B-4125F366EF6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450F4-006E-4607-9216-56A9DFEF19BE}" type="pres">
      <dgm:prSet presAssocID="{0F10F878-051E-4569-86AA-1DB55E5C654B}" presName="sibTrans" presStyleCnt="0"/>
      <dgm:spPr/>
    </dgm:pt>
    <dgm:pt modelId="{9DA11123-A33E-42A9-8A8D-694D1E62C934}" type="pres">
      <dgm:prSet presAssocID="{ACFFF4E4-2A87-471A-9BD3-A0428F3D4EA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39C9F-AD9A-4CF8-98D8-285D2DD6776E}" type="presOf" srcId="{ACFFF4E4-2A87-471A-9BD3-A0428F3D4EA5}" destId="{9DA11123-A33E-42A9-8A8D-694D1E62C934}" srcOrd="0" destOrd="0" presId="urn:microsoft.com/office/officeart/2005/8/layout/hProcess9"/>
    <dgm:cxn modelId="{A71FF4D0-2746-4630-B9CF-D9A6EC4A6597}" srcId="{1864A3F1-C907-4E6A-99C9-E5EC1266DB9B}" destId="{7F964D27-B82E-4A0D-9481-E7C88AAFFD66}" srcOrd="1" destOrd="0" parTransId="{F36B4FBC-3740-4D8B-BC7D-DAE8D42157AF}" sibTransId="{A860FB62-C65F-4567-BA6D-88931E72C377}"/>
    <dgm:cxn modelId="{126845A8-59B1-4EEB-8137-9455C48EDC52}" type="presOf" srcId="{2587820D-A96B-4861-A556-B58AD964DEBB}" destId="{D027C086-482E-4A9C-8880-61642C7920B0}" srcOrd="0" destOrd="0" presId="urn:microsoft.com/office/officeart/2005/8/layout/hProcess9"/>
    <dgm:cxn modelId="{10CE0563-7071-49B1-8626-776D92041F22}" srcId="{1864A3F1-C907-4E6A-99C9-E5EC1266DB9B}" destId="{ACFFF4E4-2A87-471A-9BD3-A0428F3D4EA5}" srcOrd="4" destOrd="0" parTransId="{68FA8E5A-78D0-4971-A75D-7B4D861280CB}" sibTransId="{CBA87CEE-32A0-41D4-832C-40570E93DCB2}"/>
    <dgm:cxn modelId="{AAE91F80-5C7E-4F8E-A725-02EA3FC8E8DF}" srcId="{1864A3F1-C907-4E6A-99C9-E5EC1266DB9B}" destId="{6298EF53-26B0-491F-AD0B-4125F366EF67}" srcOrd="3" destOrd="0" parTransId="{1C9730DD-C7C0-4894-A47E-3C0D0F4A6F42}" sibTransId="{0F10F878-051E-4569-86AA-1DB55E5C654B}"/>
    <dgm:cxn modelId="{335E4461-29B6-4770-B862-4CE1968FBA02}" type="presOf" srcId="{1864A3F1-C907-4E6A-99C9-E5EC1266DB9B}" destId="{42CAB3DD-A3A1-417A-A7A5-F5FB40664019}" srcOrd="0" destOrd="0" presId="urn:microsoft.com/office/officeart/2005/8/layout/hProcess9"/>
    <dgm:cxn modelId="{18EA1B68-7FAF-4C9C-AEAA-18431FC526A4}" type="presOf" srcId="{45C5EF53-AA39-4EB2-A8F0-6740036EF5B5}" destId="{6EDC3241-C8BA-41D8-9807-47DD2B78B690}" srcOrd="0" destOrd="0" presId="urn:microsoft.com/office/officeart/2005/8/layout/hProcess9"/>
    <dgm:cxn modelId="{9CD35757-568B-4F8B-BEA8-06E968B5F368}" type="presOf" srcId="{6298EF53-26B0-491F-AD0B-4125F366EF67}" destId="{7FCEEE71-2B7C-418F-A462-1FE878D54379}" srcOrd="0" destOrd="0" presId="urn:microsoft.com/office/officeart/2005/8/layout/hProcess9"/>
    <dgm:cxn modelId="{8D7FAFFA-9CAA-431E-9B6B-05CA8F85CAC8}" type="presOf" srcId="{7F964D27-B82E-4A0D-9481-E7C88AAFFD66}" destId="{053E4214-C952-4E7E-8A8C-907DCD047305}" srcOrd="0" destOrd="0" presId="urn:microsoft.com/office/officeart/2005/8/layout/hProcess9"/>
    <dgm:cxn modelId="{7774E6FA-C09C-48EF-A84B-77ABE6DB2556}" srcId="{1864A3F1-C907-4E6A-99C9-E5EC1266DB9B}" destId="{45C5EF53-AA39-4EB2-A8F0-6740036EF5B5}" srcOrd="2" destOrd="0" parTransId="{B4DFAB79-4B88-4392-B4B7-2BD4C379D488}" sibTransId="{6BDB753D-12A6-4FCE-9216-78D019249E56}"/>
    <dgm:cxn modelId="{5A33C160-4D85-46C2-97F1-CBDA196A6BA7}" srcId="{1864A3F1-C907-4E6A-99C9-E5EC1266DB9B}" destId="{2587820D-A96B-4861-A556-B58AD964DEBB}" srcOrd="0" destOrd="0" parTransId="{CD1D6A98-BE6F-4109-86F3-53430A982041}" sibTransId="{9C2F8A4B-E120-4EF5-ACF2-4F1AF7DD269C}"/>
    <dgm:cxn modelId="{45400C65-81D9-4B8B-9241-C187EAB38D76}" type="presParOf" srcId="{42CAB3DD-A3A1-417A-A7A5-F5FB40664019}" destId="{546313D9-9444-4C4C-8226-9BA3BD95D082}" srcOrd="0" destOrd="0" presId="urn:microsoft.com/office/officeart/2005/8/layout/hProcess9"/>
    <dgm:cxn modelId="{FFEF2B1B-451D-4054-B699-995338A29658}" type="presParOf" srcId="{42CAB3DD-A3A1-417A-A7A5-F5FB40664019}" destId="{8C22B683-86DD-44C7-83F5-08D095ED5A9E}" srcOrd="1" destOrd="0" presId="urn:microsoft.com/office/officeart/2005/8/layout/hProcess9"/>
    <dgm:cxn modelId="{6A4DE838-2F4C-45DB-BDF0-D7918B7E14CB}" type="presParOf" srcId="{8C22B683-86DD-44C7-83F5-08D095ED5A9E}" destId="{D027C086-482E-4A9C-8880-61642C7920B0}" srcOrd="0" destOrd="0" presId="urn:microsoft.com/office/officeart/2005/8/layout/hProcess9"/>
    <dgm:cxn modelId="{82F3B29B-EB3E-49D1-B6BD-D9C8C78E8D2F}" type="presParOf" srcId="{8C22B683-86DD-44C7-83F5-08D095ED5A9E}" destId="{271BC19B-1DEA-47A4-9841-D53A1CC1D3E8}" srcOrd="1" destOrd="0" presId="urn:microsoft.com/office/officeart/2005/8/layout/hProcess9"/>
    <dgm:cxn modelId="{D364DCD0-8A3D-44E1-BA34-66119B967BA6}" type="presParOf" srcId="{8C22B683-86DD-44C7-83F5-08D095ED5A9E}" destId="{053E4214-C952-4E7E-8A8C-907DCD047305}" srcOrd="2" destOrd="0" presId="urn:microsoft.com/office/officeart/2005/8/layout/hProcess9"/>
    <dgm:cxn modelId="{7E8671C2-5556-492C-A1FE-6A1622E8B287}" type="presParOf" srcId="{8C22B683-86DD-44C7-83F5-08D095ED5A9E}" destId="{15E3B195-3FDC-4CA6-80A9-690F3F609AEB}" srcOrd="3" destOrd="0" presId="urn:microsoft.com/office/officeart/2005/8/layout/hProcess9"/>
    <dgm:cxn modelId="{33EDC7CF-B298-4AD4-92DE-B67AAAE3FD6E}" type="presParOf" srcId="{8C22B683-86DD-44C7-83F5-08D095ED5A9E}" destId="{6EDC3241-C8BA-41D8-9807-47DD2B78B690}" srcOrd="4" destOrd="0" presId="urn:microsoft.com/office/officeart/2005/8/layout/hProcess9"/>
    <dgm:cxn modelId="{49618944-66F7-46A1-BB66-08D178F1C589}" type="presParOf" srcId="{8C22B683-86DD-44C7-83F5-08D095ED5A9E}" destId="{FD06BB72-11B7-4062-B300-51614C090F70}" srcOrd="5" destOrd="0" presId="urn:microsoft.com/office/officeart/2005/8/layout/hProcess9"/>
    <dgm:cxn modelId="{FBFE3E96-B604-4402-9BCF-636878325EF4}" type="presParOf" srcId="{8C22B683-86DD-44C7-83F5-08D095ED5A9E}" destId="{7FCEEE71-2B7C-418F-A462-1FE878D54379}" srcOrd="6" destOrd="0" presId="urn:microsoft.com/office/officeart/2005/8/layout/hProcess9"/>
    <dgm:cxn modelId="{59ED123E-B960-49CE-B53E-824A726C7B4B}" type="presParOf" srcId="{8C22B683-86DD-44C7-83F5-08D095ED5A9E}" destId="{20F450F4-006E-4607-9216-56A9DFEF19BE}" srcOrd="7" destOrd="0" presId="urn:microsoft.com/office/officeart/2005/8/layout/hProcess9"/>
    <dgm:cxn modelId="{A7AD64DE-2169-4D99-9A22-9F4BC720126A}" type="presParOf" srcId="{8C22B683-86DD-44C7-83F5-08D095ED5A9E}" destId="{9DA11123-A33E-42A9-8A8D-694D1E62C93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6313D9-9444-4C4C-8226-9BA3BD95D082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027C086-482E-4A9C-8880-61642C7920B0}">
      <dsp:nvSpPr>
        <dsp:cNvPr id="0" name=""/>
        <dsp:cNvSpPr/>
      </dsp:nvSpPr>
      <dsp:spPr>
        <a:xfrm>
          <a:off x="1051" y="1219199"/>
          <a:ext cx="1169844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Better Image</a:t>
          </a:r>
          <a:endParaRPr lang="en-US" sz="2000" kern="1200" dirty="0"/>
        </a:p>
      </dsp:txBody>
      <dsp:txXfrm>
        <a:off x="1051" y="1219199"/>
        <a:ext cx="1169844" cy="1625600"/>
      </dsp:txXfrm>
    </dsp:sp>
    <dsp:sp modelId="{053E4214-C952-4E7E-8A8C-907DCD047305}">
      <dsp:nvSpPr>
        <dsp:cNvPr id="0" name=""/>
        <dsp:cNvSpPr/>
      </dsp:nvSpPr>
      <dsp:spPr>
        <a:xfrm>
          <a:off x="1232064" y="1219199"/>
          <a:ext cx="1169844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Better Business</a:t>
          </a:r>
          <a:endParaRPr lang="en-US" sz="2000" kern="1200" dirty="0"/>
        </a:p>
      </dsp:txBody>
      <dsp:txXfrm>
        <a:off x="1232064" y="1219199"/>
        <a:ext cx="1169844" cy="1625600"/>
      </dsp:txXfrm>
    </dsp:sp>
    <dsp:sp modelId="{6EDC3241-C8BA-41D8-9807-47DD2B78B690}">
      <dsp:nvSpPr>
        <dsp:cNvPr id="0" name=""/>
        <dsp:cNvSpPr/>
      </dsp:nvSpPr>
      <dsp:spPr>
        <a:xfrm>
          <a:off x="2463077" y="1219199"/>
          <a:ext cx="1169844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Better Position</a:t>
          </a:r>
          <a:endParaRPr lang="en-US" sz="2000" kern="1200" dirty="0"/>
        </a:p>
      </dsp:txBody>
      <dsp:txXfrm>
        <a:off x="2463077" y="1219199"/>
        <a:ext cx="1169844" cy="1625600"/>
      </dsp:txXfrm>
    </dsp:sp>
    <dsp:sp modelId="{7FCEEE71-2B7C-418F-A462-1FE878D54379}">
      <dsp:nvSpPr>
        <dsp:cNvPr id="0" name=""/>
        <dsp:cNvSpPr/>
      </dsp:nvSpPr>
      <dsp:spPr>
        <a:xfrm>
          <a:off x="3694090" y="1219199"/>
          <a:ext cx="1169844" cy="162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Better Money</a:t>
          </a:r>
          <a:endParaRPr lang="en-US" sz="2000" kern="1200" dirty="0"/>
        </a:p>
      </dsp:txBody>
      <dsp:txXfrm>
        <a:off x="3694090" y="1219199"/>
        <a:ext cx="1169844" cy="1625600"/>
      </dsp:txXfrm>
    </dsp:sp>
    <dsp:sp modelId="{9DA11123-A33E-42A9-8A8D-694D1E62C934}">
      <dsp:nvSpPr>
        <dsp:cNvPr id="0" name=""/>
        <dsp:cNvSpPr/>
      </dsp:nvSpPr>
      <dsp:spPr>
        <a:xfrm>
          <a:off x="4925104" y="1219199"/>
          <a:ext cx="1169844" cy="162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Better Lifestyle</a:t>
          </a:r>
          <a:endParaRPr lang="en-US" sz="2000" kern="1200" dirty="0"/>
        </a:p>
      </dsp:txBody>
      <dsp:txXfrm>
        <a:off x="4925104" y="1219199"/>
        <a:ext cx="1169844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07000-8EAE-4DDA-BA0D-099603B2D8EC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109FB-A0C0-43D7-8270-479D3279F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Janine E. Asmar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9FB-A0C0-43D7-8270-479D3279FD3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examples please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9FB-A0C0-43D7-8270-479D3279FD3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 with your left hand!!!!!!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9FB-A0C0-43D7-8270-479D3279FD3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179A-2B6A-4063-AC56-43B8415F57D4}" type="datetimeFigureOut">
              <a:rPr lang="en-US" smtClean="0"/>
              <a:pPr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67BD-5BF0-4B19-8A94-9A7E51AC2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anine@janineasmar.net" TargetMode="External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6400800"/>
          </a:xfr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0000" dirty="0" smtClean="0"/>
              <a:t>MASTER YOUR IMAGE</a:t>
            </a:r>
            <a:br>
              <a:rPr lang="en-US" sz="10000" dirty="0" smtClean="0"/>
            </a:br>
            <a:r>
              <a:rPr lang="en-US" sz="10000" dirty="0" smtClean="0"/>
              <a:t/>
            </a:r>
            <a:br>
              <a:rPr lang="en-US" sz="10000" dirty="0" smtClean="0"/>
            </a:br>
            <a:r>
              <a:rPr lang="en-US" sz="4800" dirty="0" smtClean="0"/>
              <a:t>Prepared by Janine E. Asmar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i="1" dirty="0" smtClean="0"/>
              <a:t>fashion</a:t>
            </a:r>
            <a:r>
              <a:rPr lang="en-US" sz="3600" dirty="0" smtClean="0"/>
              <a:t> </a:t>
            </a:r>
            <a:r>
              <a:rPr lang="en-US" sz="3600" i="1" dirty="0" smtClean="0"/>
              <a:t>designer</a:t>
            </a:r>
            <a:r>
              <a:rPr lang="en-US" sz="3600" dirty="0" smtClean="0"/>
              <a:t>  </a:t>
            </a:r>
            <a:r>
              <a:rPr lang="en-US" sz="3600" b="1" i="1" dirty="0" smtClean="0"/>
              <a:t>image</a:t>
            </a:r>
            <a:r>
              <a:rPr lang="en-US" sz="3600" i="1" dirty="0" smtClean="0"/>
              <a:t> consultant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-45719" y="68122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429000" cy="1447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Height</a:t>
            </a:r>
            <a:br>
              <a:rPr lang="en-US" sz="5400" dirty="0" smtClean="0"/>
            </a:br>
            <a:r>
              <a:rPr lang="en-US" sz="3200" dirty="0" smtClean="0"/>
              <a:t>(For Women)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236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under 1.62cm=</a:t>
            </a:r>
            <a:r>
              <a:rPr lang="en-US" b="1" dirty="0" smtClean="0"/>
              <a:t> Short</a:t>
            </a:r>
          </a:p>
          <a:p>
            <a:r>
              <a:rPr lang="en-US" dirty="0" smtClean="0"/>
              <a:t> between 1.62cm and  1.70cm= </a:t>
            </a:r>
            <a:r>
              <a:rPr lang="en-US" b="1" dirty="0" smtClean="0"/>
              <a:t>Average</a:t>
            </a:r>
          </a:p>
          <a:p>
            <a:r>
              <a:rPr lang="en-US" dirty="0" smtClean="0"/>
              <a:t> over 1.70cm = </a:t>
            </a:r>
            <a:r>
              <a:rPr lang="en-US" b="1" dirty="0" smtClean="0"/>
              <a:t>Tall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029200" y="228600"/>
            <a:ext cx="335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Height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(For Men)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800600" y="1905001"/>
            <a:ext cx="403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3200" dirty="0" smtClean="0"/>
              <a:t>under 1.72cm=</a:t>
            </a:r>
            <a:r>
              <a:rPr lang="en-US" sz="3200" b="1" dirty="0" smtClean="0"/>
              <a:t> Short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between 1.72cm and  1.80cm= </a:t>
            </a:r>
            <a:r>
              <a:rPr lang="en-US" sz="3200" b="1" dirty="0" smtClean="0"/>
              <a:t>Average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over 1.80cm = </a:t>
            </a:r>
            <a:r>
              <a:rPr lang="en-US" sz="3200" b="1" dirty="0" smtClean="0"/>
              <a:t>Tall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4267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Average Height in Lebanon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371600" y="5105400"/>
            <a:ext cx="624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Women= 160.8 cm</a:t>
            </a:r>
          </a:p>
          <a:p>
            <a:r>
              <a:rPr lang="en-US" sz="4400" dirty="0" smtClean="0"/>
              <a:t>Men=  174.2 cm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BODY TYPE=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sz="5400" dirty="0" smtClean="0"/>
              <a:t>VERTICAL BODY TYPES</a:t>
            </a:r>
          </a:p>
          <a:p>
            <a:r>
              <a:rPr lang="en-US" sz="5400" dirty="0" smtClean="0"/>
              <a:t>HORIZONTAL BODY TYPES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534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6" descr="Female shape 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685800"/>
            <a:ext cx="840981" cy="2743200"/>
          </a:xfrm>
        </p:spPr>
      </p:pic>
      <p:pic>
        <p:nvPicPr>
          <p:cNvPr id="9" name="Picture 8" descr="Female shape 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685800"/>
            <a:ext cx="1143000" cy="2696967"/>
          </a:xfrm>
          <a:prstGeom prst="rect">
            <a:avLst/>
          </a:prstGeom>
        </p:spPr>
      </p:pic>
      <p:pic>
        <p:nvPicPr>
          <p:cNvPr id="10" name="Picture 9" descr="Female shape 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33400"/>
            <a:ext cx="914399" cy="2961244"/>
          </a:xfrm>
          <a:prstGeom prst="rect">
            <a:avLst/>
          </a:prstGeom>
        </p:spPr>
      </p:pic>
      <p:pic>
        <p:nvPicPr>
          <p:cNvPr id="11" name="Picture 10" descr="Female shape 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609600"/>
            <a:ext cx="914400" cy="2893219"/>
          </a:xfrm>
          <a:prstGeom prst="rect">
            <a:avLst/>
          </a:prstGeom>
        </p:spPr>
      </p:pic>
      <p:pic>
        <p:nvPicPr>
          <p:cNvPr id="12" name="Picture 11" descr="Femaleshape 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609600"/>
            <a:ext cx="899495" cy="2590800"/>
          </a:xfrm>
          <a:prstGeom prst="rect">
            <a:avLst/>
          </a:prstGeom>
        </p:spPr>
      </p:pic>
      <p:pic>
        <p:nvPicPr>
          <p:cNvPr id="13" name="Picture 12" descr="imagesCAVO0NC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3394655"/>
            <a:ext cx="6248400" cy="3101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en-US" dirty="0" smtClean="0"/>
              <a:t>Let us take some measurements…</a:t>
            </a:r>
            <a:endParaRPr lang="en-US" dirty="0"/>
          </a:p>
        </p:txBody>
      </p:sp>
      <p:pic>
        <p:nvPicPr>
          <p:cNvPr id="4" name="Content Placeholder 3" descr="005 worksh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904"/>
          <a:stretch>
            <a:fillRect/>
          </a:stretch>
        </p:blipFill>
        <p:spPr>
          <a:xfrm>
            <a:off x="3733800" y="990600"/>
            <a:ext cx="1841686" cy="5461409"/>
          </a:xfrm>
        </p:spPr>
      </p:pic>
      <p:pic>
        <p:nvPicPr>
          <p:cNvPr id="5" name="Picture 4" descr="004.jpg"/>
          <p:cNvPicPr>
            <a:picLocks noChangeAspect="1"/>
          </p:cNvPicPr>
          <p:nvPr/>
        </p:nvPicPr>
        <p:blipFill>
          <a:blip r:embed="rId3" cstate="print"/>
          <a:srcRect l="64439" t="6721" r="1546" b="2463"/>
          <a:stretch>
            <a:fillRect/>
          </a:stretch>
        </p:blipFill>
        <p:spPr>
          <a:xfrm>
            <a:off x="6553200" y="1143000"/>
            <a:ext cx="1752600" cy="5381633"/>
          </a:xfrm>
          <a:prstGeom prst="rect">
            <a:avLst/>
          </a:prstGeom>
        </p:spPr>
      </p:pic>
      <p:pic>
        <p:nvPicPr>
          <p:cNvPr id="6" name="Picture 5" descr="005.jpg"/>
          <p:cNvPicPr>
            <a:picLocks noChangeAspect="1"/>
          </p:cNvPicPr>
          <p:nvPr/>
        </p:nvPicPr>
        <p:blipFill>
          <a:blip r:embed="rId4" cstate="print"/>
          <a:srcRect r="53469"/>
          <a:stretch>
            <a:fillRect/>
          </a:stretch>
        </p:blipFill>
        <p:spPr>
          <a:xfrm>
            <a:off x="914400" y="990600"/>
            <a:ext cx="1371600" cy="56908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96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2- Cloth (Fabric)</a:t>
            </a:r>
            <a:br>
              <a:rPr lang="en-US" sz="6000" dirty="0" smtClean="0"/>
            </a:br>
            <a:r>
              <a:rPr lang="en-US" sz="2800" dirty="0" smtClean="0"/>
              <a:t>(please put the arrow on the right answer)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7526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Dark and Matt</a:t>
            </a:r>
          </a:p>
          <a:p>
            <a:r>
              <a:rPr lang="en-US" dirty="0" smtClean="0"/>
              <a:t>Bright and shiny</a:t>
            </a:r>
          </a:p>
          <a:p>
            <a:r>
              <a:rPr lang="en-US" dirty="0" smtClean="0"/>
              <a:t>Soft fabrics</a:t>
            </a:r>
          </a:p>
          <a:p>
            <a:r>
              <a:rPr lang="en-US" dirty="0" smtClean="0"/>
              <a:t>Thick fabrics</a:t>
            </a:r>
          </a:p>
          <a:p>
            <a:r>
              <a:rPr lang="en-US" dirty="0" smtClean="0"/>
              <a:t>Big patterns</a:t>
            </a:r>
          </a:p>
          <a:p>
            <a:r>
              <a:rPr lang="en-US" dirty="0" smtClean="0"/>
              <a:t>Small patterns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752600"/>
            <a:ext cx="29718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Volume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Slimmer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For big figure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Thinner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For small figure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Few more kilos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info…</a:t>
            </a:r>
            <a:endParaRPr lang="en-US" dirty="0"/>
          </a:p>
        </p:txBody>
      </p:sp>
      <p:pic>
        <p:nvPicPr>
          <p:cNvPr id="2050" name="Picture 2" descr="C:\Users\Janine Asmar\Documents\Image Planning\Image Planning 1-2\Print outs 1\fibers in fabri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21" y="1219200"/>
            <a:ext cx="8727279" cy="53566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211762"/>
          </a:xfrm>
        </p:spPr>
        <p:txBody>
          <a:bodyPr>
            <a:normAutofit/>
          </a:bodyPr>
          <a:lstStyle/>
          <a:p>
            <a:r>
              <a:rPr lang="en-US" sz="8800" dirty="0" smtClean="0"/>
              <a:t>Cool/Warm</a:t>
            </a:r>
            <a:endParaRPr lang="en-US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and warm palette</a:t>
            </a:r>
            <a:endParaRPr lang="en-US" dirty="0"/>
          </a:p>
        </p:txBody>
      </p:sp>
      <p:pic>
        <p:nvPicPr>
          <p:cNvPr id="4" name="Content Placeholder 3" descr="cool pal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04800" y="4267200"/>
            <a:ext cx="8510300" cy="1885347"/>
          </a:xfrm>
        </p:spPr>
      </p:pic>
      <p:pic>
        <p:nvPicPr>
          <p:cNvPr id="5" name="Picture 4" descr="warm pal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8534400" cy="1785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Credibility: Medium Dark to Dark</a:t>
            </a:r>
            <a:br>
              <a:rPr lang="en-US" dirty="0" smtClean="0"/>
            </a:br>
            <a:r>
              <a:rPr lang="en-US" dirty="0" smtClean="0"/>
              <a:t>Likeability: Light colors, textured fabrics and mix of unmatched suits.</a:t>
            </a:r>
            <a:endParaRPr lang="en-US" dirty="0"/>
          </a:p>
        </p:txBody>
      </p:sp>
      <p:pic>
        <p:nvPicPr>
          <p:cNvPr id="4" name="Content Placeholder 3" descr="AG034_32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316" r="24947" b="4177"/>
          <a:stretch>
            <a:fillRect/>
          </a:stretch>
        </p:blipFill>
        <p:spPr>
          <a:xfrm>
            <a:off x="3048000" y="2667000"/>
            <a:ext cx="1676400" cy="3445934"/>
          </a:xfrm>
        </p:spPr>
      </p:pic>
      <p:pic>
        <p:nvPicPr>
          <p:cNvPr id="5" name="Picture 4" descr="bus.bmp"/>
          <p:cNvPicPr>
            <a:picLocks noChangeAspect="1"/>
          </p:cNvPicPr>
          <p:nvPr/>
        </p:nvPicPr>
        <p:blipFill>
          <a:blip r:embed="rId3" cstate="print"/>
          <a:srcRect r="3638" b="18802"/>
          <a:stretch>
            <a:fillRect/>
          </a:stretch>
        </p:blipFill>
        <p:spPr>
          <a:xfrm>
            <a:off x="0" y="2590800"/>
            <a:ext cx="2821259" cy="3505200"/>
          </a:xfrm>
          <a:prstGeom prst="rect">
            <a:avLst/>
          </a:prstGeom>
        </p:spPr>
      </p:pic>
      <p:pic>
        <p:nvPicPr>
          <p:cNvPr id="6" name="Picture 5" descr="makeover_LindaHuntertw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590800"/>
            <a:ext cx="1476375" cy="3543300"/>
          </a:xfrm>
          <a:prstGeom prst="rect">
            <a:avLst/>
          </a:prstGeom>
        </p:spPr>
      </p:pic>
      <p:pic>
        <p:nvPicPr>
          <p:cNvPr id="7" name="Picture 6" descr="IMG_1046_mo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2590800"/>
            <a:ext cx="1905000" cy="350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Wardrobe for WOMEN</a:t>
            </a:r>
            <a:endParaRPr lang="en-US" dirty="0"/>
          </a:p>
        </p:txBody>
      </p:sp>
      <p:pic>
        <p:nvPicPr>
          <p:cNvPr id="5" name="Content Placeholder 4" descr="Corporate-em-Tip-Uniform-Attire-em_slideshow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481012"/>
            <a:ext cx="4572000" cy="5715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1-  Jacket </a:t>
            </a:r>
          </a:p>
          <a:p>
            <a:r>
              <a:rPr lang="en-US" sz="2000" dirty="0" smtClean="0"/>
              <a:t>2-  Skirt (preferably lined)</a:t>
            </a:r>
          </a:p>
          <a:p>
            <a:r>
              <a:rPr lang="en-US" sz="2000" dirty="0" smtClean="0"/>
              <a:t>3- 2 to 6 Suits  (At least 2 dark color) </a:t>
            </a:r>
          </a:p>
          <a:p>
            <a:r>
              <a:rPr lang="en-US" sz="2000" dirty="0" smtClean="0"/>
              <a:t>4- Blouses (start minimum 4)</a:t>
            </a:r>
          </a:p>
          <a:p>
            <a:r>
              <a:rPr lang="en-US" sz="2000" dirty="0" smtClean="0"/>
              <a:t>5- Sweater (traditional classic)</a:t>
            </a:r>
          </a:p>
          <a:p>
            <a:r>
              <a:rPr lang="en-US" sz="2000" dirty="0" smtClean="0"/>
              <a:t>6- Dress</a:t>
            </a:r>
          </a:p>
          <a:p>
            <a:r>
              <a:rPr lang="en-US" sz="2000" dirty="0" smtClean="0"/>
              <a:t>7- Trouser (2)</a:t>
            </a:r>
          </a:p>
          <a:p>
            <a:r>
              <a:rPr lang="en-US" sz="2000" dirty="0" smtClean="0"/>
              <a:t>8- Accessories (quality pen, scarf , watch and handbag)</a:t>
            </a:r>
          </a:p>
          <a:p>
            <a:r>
              <a:rPr lang="en-US" sz="2000" dirty="0" smtClean="0"/>
              <a:t>9- Coat (winter)</a:t>
            </a:r>
          </a:p>
          <a:p>
            <a:r>
              <a:rPr lang="en-US" sz="2000" dirty="0" smtClean="0"/>
              <a:t>10- Shoes matching lower garments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5" descr="scarf-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953000"/>
            <a:ext cx="1511300" cy="1414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US" sz="8000" b="1" dirty="0" smtClean="0"/>
              <a:t>What is image</a:t>
            </a:r>
            <a:r>
              <a:rPr lang="en-US" sz="7200" b="1" dirty="0" smtClean="0"/>
              <a:t>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3505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i="1" dirty="0" smtClean="0"/>
              <a:t>  Why is image important?</a:t>
            </a:r>
            <a:endParaRPr lang="en-US" sz="6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350520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HOW CAN IT AFFECT OUR LIVES?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How to build and control our image?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Wardrobe for MEN</a:t>
            </a:r>
            <a:endParaRPr lang="en-US" dirty="0"/>
          </a:p>
        </p:txBody>
      </p:sp>
      <p:pic>
        <p:nvPicPr>
          <p:cNvPr id="4" name="Content Placeholder 3" descr="1249670336_business-attire_1004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1919" y="990600"/>
            <a:ext cx="4953000" cy="4953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1-  Jacket </a:t>
            </a:r>
          </a:p>
          <a:p>
            <a:r>
              <a:rPr lang="en-US" sz="2000" dirty="0" smtClean="0"/>
              <a:t>2-  Ties (minimum 5)</a:t>
            </a:r>
          </a:p>
          <a:p>
            <a:r>
              <a:rPr lang="en-US" sz="2000" dirty="0" smtClean="0"/>
              <a:t>3-  3 to 6 Suits  (At least one in a dark charcoal and on in navy)</a:t>
            </a:r>
          </a:p>
          <a:p>
            <a:r>
              <a:rPr lang="en-US" sz="2000" dirty="0" smtClean="0"/>
              <a:t>4- Shirts (minimum 6)</a:t>
            </a:r>
          </a:p>
          <a:p>
            <a:r>
              <a:rPr lang="en-US" sz="2000" dirty="0" smtClean="0"/>
              <a:t>5- Belts matching shoes</a:t>
            </a:r>
          </a:p>
          <a:p>
            <a:r>
              <a:rPr lang="en-US" sz="2000" dirty="0" smtClean="0"/>
              <a:t>6- Trouser</a:t>
            </a:r>
          </a:p>
          <a:p>
            <a:r>
              <a:rPr lang="en-US" sz="2000" dirty="0" smtClean="0"/>
              <a:t>7- Coat (winter)</a:t>
            </a:r>
          </a:p>
          <a:p>
            <a:r>
              <a:rPr lang="en-US" sz="2000" dirty="0" smtClean="0"/>
              <a:t>8- Shoes matching belts and preferably trousers.</a:t>
            </a:r>
          </a:p>
          <a:p>
            <a:r>
              <a:rPr lang="en-US" sz="2000" dirty="0" smtClean="0"/>
              <a:t>9- Scarves (winter)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2971799" cy="5969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Good Fit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2971800" cy="5410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Summary:</a:t>
            </a:r>
          </a:p>
          <a:p>
            <a:endParaRPr lang="en-US" sz="1800" dirty="0" smtClean="0"/>
          </a:p>
          <a:p>
            <a:r>
              <a:rPr lang="en-US" sz="1800" dirty="0" smtClean="0"/>
              <a:t>1-Waist and neckline: Enough room for 2 fingers</a:t>
            </a:r>
          </a:p>
          <a:p>
            <a:r>
              <a:rPr lang="en-US" sz="1800" dirty="0" smtClean="0"/>
              <a:t>2- Straight waistlines and hemlines Horizontally  </a:t>
            </a:r>
          </a:p>
          <a:p>
            <a:r>
              <a:rPr lang="en-US" sz="1800" dirty="0" smtClean="0"/>
              <a:t>3- Able to lift arms.</a:t>
            </a:r>
          </a:p>
          <a:p>
            <a:r>
              <a:rPr lang="en-US" sz="1800" dirty="0" smtClean="0"/>
              <a:t>4- No clinging or horizontal lines forming.</a:t>
            </a:r>
          </a:p>
          <a:p>
            <a:r>
              <a:rPr lang="en-US" sz="1800" dirty="0" smtClean="0"/>
              <a:t>6- Length to  top of shoes.</a:t>
            </a:r>
          </a:p>
          <a:p>
            <a:r>
              <a:rPr lang="en-US" sz="1800" dirty="0" smtClean="0"/>
              <a:t>7- When sitting , skirts should not  be too short.</a:t>
            </a:r>
          </a:p>
          <a:p>
            <a:r>
              <a:rPr lang="en-US" sz="1800" dirty="0" smtClean="0"/>
              <a:t>8- Ties’ length reaches top of the belt.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4.jpg"/>
          <p:cNvPicPr>
            <a:picLocks noChangeAspect="1"/>
          </p:cNvPicPr>
          <p:nvPr/>
        </p:nvPicPr>
        <p:blipFill>
          <a:blip r:embed="rId2" cstate="print"/>
          <a:srcRect l="11615" t="6589" r="16115" b="52123"/>
          <a:stretch>
            <a:fillRect/>
          </a:stretch>
        </p:blipFill>
        <p:spPr>
          <a:xfrm>
            <a:off x="0" y="0"/>
            <a:ext cx="8763000" cy="6885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sinessandofficeattirefall2010-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150" r="32598" b="-1162"/>
          <a:stretch>
            <a:fillRect/>
          </a:stretch>
        </p:blipFill>
        <p:spPr>
          <a:xfrm>
            <a:off x="457200" y="914400"/>
            <a:ext cx="2362200" cy="5280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ins[1].jpg"/>
          <p:cNvPicPr>
            <a:picLocks noChangeAspect="1"/>
          </p:cNvPicPr>
          <p:nvPr/>
        </p:nvPicPr>
        <p:blipFill>
          <a:blip r:embed="rId3" cstate="print"/>
          <a:srcRect l="22318" t="5682" r="13933" b="5415"/>
          <a:stretch>
            <a:fillRect/>
          </a:stretch>
        </p:blipFill>
        <p:spPr>
          <a:xfrm>
            <a:off x="3124200" y="914400"/>
            <a:ext cx="26670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oman-in-business-suit[1].jpg"/>
          <p:cNvPicPr>
            <a:picLocks noChangeAspect="1"/>
          </p:cNvPicPr>
          <p:nvPr/>
        </p:nvPicPr>
        <p:blipFill>
          <a:blip r:embed="rId4" cstate="print"/>
          <a:srcRect l="11000" r="20941"/>
          <a:stretch>
            <a:fillRect/>
          </a:stretch>
        </p:blipFill>
        <p:spPr>
          <a:xfrm>
            <a:off x="6096000" y="914400"/>
            <a:ext cx="2514600" cy="5317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r>
              <a:rPr lang="en-US" dirty="0" smtClean="0"/>
              <a:t>The Accessories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atie.gif"/>
          <p:cNvPicPr>
            <a:picLocks noChangeAspect="1"/>
          </p:cNvPicPr>
          <p:nvPr/>
        </p:nvPicPr>
        <p:blipFill>
          <a:blip r:embed="rId2" cstate="print"/>
          <a:srcRect r="800" b="23913"/>
          <a:stretch>
            <a:fillRect/>
          </a:stretch>
        </p:blipFill>
        <p:spPr>
          <a:xfrm>
            <a:off x="595923" y="304800"/>
            <a:ext cx="4966677" cy="3124200"/>
          </a:xfrm>
          <a:prstGeom prst="rect">
            <a:avLst/>
          </a:prstGeom>
        </p:spPr>
      </p:pic>
      <p:pic>
        <p:nvPicPr>
          <p:cNvPr id="3" name="Picture 2" descr="dress-shirt-tie-kn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657600"/>
            <a:ext cx="6350000" cy="2844800"/>
          </a:xfrm>
          <a:prstGeom prst="rect">
            <a:avLst/>
          </a:prstGeom>
        </p:spPr>
      </p:pic>
      <p:pic>
        <p:nvPicPr>
          <p:cNvPr id="4" name="Picture 3" descr="imagesCAV0Y53Q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875" y="2895600"/>
            <a:ext cx="2905125" cy="3724275"/>
          </a:xfrm>
          <a:prstGeom prst="rect">
            <a:avLst/>
          </a:prstGeom>
        </p:spPr>
      </p:pic>
      <p:pic>
        <p:nvPicPr>
          <p:cNvPr id="5" name="Picture 4" descr="pra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04800"/>
            <a:ext cx="2476500" cy="2476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QcDAAAAAwoDanBnAAAABC5vdXQKFlFoTENBQk5aM3hHYkV2ZHhPV2RqWXcAAAACaWQKAXgAAAAEc2l6Z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682" r="7610" b="48248"/>
          <a:stretch>
            <a:fillRect/>
          </a:stretch>
        </p:blipFill>
        <p:spPr>
          <a:xfrm>
            <a:off x="533400" y="3886200"/>
            <a:ext cx="2438400" cy="2590800"/>
          </a:xfrm>
        </p:spPr>
      </p:pic>
      <p:pic>
        <p:nvPicPr>
          <p:cNvPr id="5" name="Picture 4" descr="silk-square-scarf-women-circle-1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2605088" cy="2605088"/>
          </a:xfrm>
          <a:prstGeom prst="rect">
            <a:avLst/>
          </a:prstGeom>
        </p:spPr>
      </p:pic>
      <p:pic>
        <p:nvPicPr>
          <p:cNvPr id="6" name="Picture 5" descr="Scarves-for-women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276600"/>
            <a:ext cx="2095500" cy="2794000"/>
          </a:xfrm>
          <a:prstGeom prst="rect">
            <a:avLst/>
          </a:prstGeom>
        </p:spPr>
      </p:pic>
      <p:pic>
        <p:nvPicPr>
          <p:cNvPr id="7" name="Picture 6" descr="2010110913553199_Chanel_white_with_blue_cc_women_scar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33400"/>
            <a:ext cx="2362200" cy="3149600"/>
          </a:xfrm>
          <a:prstGeom prst="rect">
            <a:avLst/>
          </a:prstGeom>
        </p:spPr>
      </p:pic>
      <p:pic>
        <p:nvPicPr>
          <p:cNvPr id="8" name="Picture 7" descr="Chanel%20yellow%20cc%20women%20scar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04800"/>
            <a:ext cx="1905000" cy="2540000"/>
          </a:xfrm>
          <a:prstGeom prst="rect">
            <a:avLst/>
          </a:prstGeom>
        </p:spPr>
      </p:pic>
      <p:pic>
        <p:nvPicPr>
          <p:cNvPr id="9" name="Picture 8" descr="Burberry_women_scarf_B090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40386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6333"/>
            <a:ext cx="4800600" cy="666166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486400" cy="6559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dirty="0" smtClean="0"/>
              <a:t>Posture and Body Language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657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Why is Image important?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osture-correction-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17822" cy="58222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alignment</a:t>
            </a:r>
            <a:endParaRPr lang="en-US" dirty="0"/>
          </a:p>
        </p:txBody>
      </p:sp>
      <p:pic>
        <p:nvPicPr>
          <p:cNvPr id="4" name="Content Placeholder 3" descr="ergonomic-seating-pos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4281487" cy="5017179"/>
          </a:xfrm>
        </p:spPr>
      </p:pic>
      <p:pic>
        <p:nvPicPr>
          <p:cNvPr id="5" name="Picture 4" descr="posture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828800"/>
            <a:ext cx="3657600" cy="4178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9831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II- MASTER YOUR BEHAVIOR</a:t>
            </a:r>
            <a:endParaRPr lang="en-US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Frank Outlaw once said…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Watch your thoughts; they become words.</a:t>
            </a:r>
          </a:p>
          <a:p>
            <a:r>
              <a:rPr lang="en-US" dirty="0" smtClean="0"/>
              <a:t>Watch your words; they become actions.</a:t>
            </a:r>
          </a:p>
          <a:p>
            <a:r>
              <a:rPr lang="en-US" dirty="0" smtClean="0"/>
              <a:t>Watch your actions; they become habits.</a:t>
            </a:r>
          </a:p>
          <a:p>
            <a:r>
              <a:rPr lang="en-US" dirty="0" smtClean="0"/>
              <a:t>Watch your habits; they become character.</a:t>
            </a:r>
          </a:p>
          <a:p>
            <a:r>
              <a:rPr lang="en-US" dirty="0" smtClean="0"/>
              <a:t>Watch your character; it becomes your destiny.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dirty="0" smtClean="0"/>
              <a:t>Actions and attitudes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Handshakes talk…</a:t>
            </a:r>
            <a:endParaRPr lang="en-US" dirty="0"/>
          </a:p>
        </p:txBody>
      </p:sp>
      <p:pic>
        <p:nvPicPr>
          <p:cNvPr id="4" name="Content Placeholder 3" descr="hand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4953000"/>
            <a:ext cx="2677615" cy="1148556"/>
          </a:xfrm>
        </p:spPr>
      </p:pic>
      <p:pic>
        <p:nvPicPr>
          <p:cNvPr id="5" name="Picture 4" descr="Psychology%20Today_Politician%20Handsh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724400"/>
            <a:ext cx="2137954" cy="1398662"/>
          </a:xfrm>
          <a:prstGeom prst="rect">
            <a:avLst/>
          </a:prstGeom>
        </p:spPr>
      </p:pic>
      <p:pic>
        <p:nvPicPr>
          <p:cNvPr id="6" name="Picture 5" descr="handshak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362200"/>
            <a:ext cx="1984279" cy="1964436"/>
          </a:xfrm>
          <a:prstGeom prst="rect">
            <a:avLst/>
          </a:prstGeom>
        </p:spPr>
      </p:pic>
      <p:pic>
        <p:nvPicPr>
          <p:cNvPr id="8" name="Picture 7" descr="HandShake.jpg"/>
          <p:cNvPicPr>
            <a:picLocks noChangeAspect="1"/>
          </p:cNvPicPr>
          <p:nvPr/>
        </p:nvPicPr>
        <p:blipFill>
          <a:blip r:embed="rId5" cstate="print"/>
          <a:srcRect l="18153" t="1163" r="21765" b="1111"/>
          <a:stretch>
            <a:fillRect/>
          </a:stretch>
        </p:blipFill>
        <p:spPr>
          <a:xfrm>
            <a:off x="609600" y="2057400"/>
            <a:ext cx="2684207" cy="1981199"/>
          </a:xfrm>
          <a:prstGeom prst="rect">
            <a:avLst/>
          </a:prstGeom>
        </p:spPr>
      </p:pic>
      <p:pic>
        <p:nvPicPr>
          <p:cNvPr id="9" name="Picture 8" descr="6a00e553cf221888340120a4feef40970b-300wi.jpg"/>
          <p:cNvPicPr>
            <a:picLocks noChangeAspect="1"/>
          </p:cNvPicPr>
          <p:nvPr/>
        </p:nvPicPr>
        <p:blipFill>
          <a:blip r:embed="rId6" cstate="print"/>
          <a:srcRect t="2000" r="16000"/>
          <a:stretch>
            <a:fillRect/>
          </a:stretch>
        </p:blipFill>
        <p:spPr>
          <a:xfrm>
            <a:off x="5725886" y="2057400"/>
            <a:ext cx="2579914" cy="2006600"/>
          </a:xfrm>
          <a:prstGeom prst="rect">
            <a:avLst/>
          </a:prstGeom>
        </p:spPr>
      </p:pic>
      <p:pic>
        <p:nvPicPr>
          <p:cNvPr id="11" name="Picture 10" descr="No_Handsha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4648200"/>
            <a:ext cx="2024895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Introductions</a:t>
            </a:r>
            <a:endParaRPr lang="en-US" dirty="0"/>
          </a:p>
        </p:txBody>
      </p:sp>
      <p:pic>
        <p:nvPicPr>
          <p:cNvPr id="4" name="Content Placeholder 3" descr="1-introduc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137181"/>
            <a:ext cx="5791200" cy="54520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Exchanging Business Cards</a:t>
            </a:r>
            <a:endParaRPr lang="en-US" dirty="0"/>
          </a:p>
        </p:txBody>
      </p:sp>
      <p:pic>
        <p:nvPicPr>
          <p:cNvPr id="5" name="Content Placeholder 3" descr="business-cards-exchange[1].jpg"/>
          <p:cNvPicPr>
            <a:picLocks noChangeAspect="1"/>
          </p:cNvPicPr>
          <p:nvPr/>
        </p:nvPicPr>
        <p:blipFill>
          <a:blip r:embed="rId3" cstate="print"/>
          <a:srcRect t="33185" r="28333"/>
          <a:stretch>
            <a:fillRect/>
          </a:stretch>
        </p:blipFill>
        <p:spPr>
          <a:xfrm>
            <a:off x="1600200" y="1828800"/>
            <a:ext cx="6184129" cy="3827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632" t="35356" r="3684" b="17503"/>
          <a:stretch>
            <a:fillRect/>
          </a:stretch>
        </p:blipFill>
        <p:spPr>
          <a:xfrm>
            <a:off x="1981200" y="338667"/>
            <a:ext cx="4191000" cy="65193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 your mistakes, correct them, learn from them, forgive yourself and move on.</a:t>
            </a:r>
            <a:endParaRPr lang="en-US" dirty="0"/>
          </a:p>
        </p:txBody>
      </p:sp>
      <p:pic>
        <p:nvPicPr>
          <p:cNvPr id="3" name="Picture 2" descr="business-man-mistake-who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4826000" cy="4000500"/>
          </a:xfrm>
          <a:prstGeom prst="rect">
            <a:avLst/>
          </a:prstGeom>
        </p:spPr>
      </p:pic>
      <p:pic>
        <p:nvPicPr>
          <p:cNvPr id="4" name="Picture 3" descr="mistak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419600"/>
            <a:ext cx="2381250" cy="2209800"/>
          </a:xfrm>
          <a:prstGeom prst="rect">
            <a:avLst/>
          </a:prstGeom>
        </p:spPr>
      </p:pic>
      <p:pic>
        <p:nvPicPr>
          <p:cNvPr id="5" name="Picture 4" descr="learn_from_mistak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975584"/>
            <a:ext cx="2441743" cy="24160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Builds Self-esteem/Self Respect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4267200"/>
            <a:ext cx="2743200" cy="91440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SELF TALK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1676400"/>
            <a:ext cx="3124200" cy="99060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SELF IMAGE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4114800"/>
            <a:ext cx="3505200" cy="106680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PERFORMANCE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486400" y="2743200"/>
            <a:ext cx="12954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657600" y="47244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47800" y="2667000"/>
            <a:ext cx="160020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2971800"/>
            <a:ext cx="1401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4876800"/>
            <a:ext cx="171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Stimulates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3048000"/>
            <a:ext cx="10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Builds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know…?</a:t>
            </a:r>
            <a:endParaRPr lang="en-US" dirty="0"/>
          </a:p>
        </p:txBody>
      </p:sp>
      <p:pic>
        <p:nvPicPr>
          <p:cNvPr id="4" name="Content Placeholder 3" descr="Place_Settings_021_-_d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4495800"/>
            <a:ext cx="2585508" cy="1939131"/>
          </a:xfrm>
        </p:spPr>
      </p:pic>
      <p:pic>
        <p:nvPicPr>
          <p:cNvPr id="5" name="Picture 4" descr="Insight%20salt%20and%20pepper%20grinder%20set%20as%20seen%20in%20paula%20d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657600"/>
            <a:ext cx="1648409" cy="2819400"/>
          </a:xfrm>
          <a:prstGeom prst="rect">
            <a:avLst/>
          </a:prstGeom>
        </p:spPr>
      </p:pic>
      <p:pic>
        <p:nvPicPr>
          <p:cNvPr id="6" name="Picture 5" descr="2609c574eae7f892f2229e649d413a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05000"/>
            <a:ext cx="3200400" cy="1857829"/>
          </a:xfrm>
          <a:prstGeom prst="rect">
            <a:avLst/>
          </a:prstGeom>
        </p:spPr>
      </p:pic>
      <p:pic>
        <p:nvPicPr>
          <p:cNvPr id="7" name="Picture 6" descr="02-Dress-Well-071610-lg-80908979.jpg"/>
          <p:cNvPicPr>
            <a:picLocks noChangeAspect="1"/>
          </p:cNvPicPr>
          <p:nvPr/>
        </p:nvPicPr>
        <p:blipFill>
          <a:blip r:embed="rId5" cstate="print"/>
          <a:srcRect t="47500" r="833"/>
          <a:stretch>
            <a:fillRect/>
          </a:stretch>
        </p:blipFill>
        <p:spPr>
          <a:xfrm>
            <a:off x="4724400" y="1905000"/>
            <a:ext cx="3371850" cy="2286000"/>
          </a:xfrm>
          <a:prstGeom prst="rect">
            <a:avLst/>
          </a:prstGeom>
        </p:spPr>
      </p:pic>
      <p:pic>
        <p:nvPicPr>
          <p:cNvPr id="8" name="Picture 7" descr="grapeleafnapkingring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44958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Refined manners:</a:t>
            </a:r>
            <a:br>
              <a:rPr lang="en-US" dirty="0" smtClean="0"/>
            </a:br>
            <a:r>
              <a:rPr lang="en-US" dirty="0" smtClean="0"/>
              <a:t>We are Ladies and Gentlemen working with Ladies and Gentlemen.</a:t>
            </a:r>
            <a:endParaRPr lang="en-US" dirty="0"/>
          </a:p>
        </p:txBody>
      </p:sp>
      <p:pic>
        <p:nvPicPr>
          <p:cNvPr id="3" name="Picture 2" descr="FavoriteGentlemen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3886200" cy="3886200"/>
          </a:xfrm>
          <a:prstGeom prst="rect">
            <a:avLst/>
          </a:prstGeom>
        </p:spPr>
      </p:pic>
      <p:pic>
        <p:nvPicPr>
          <p:cNvPr id="4" name="Picture 3" descr="Networking-Manners-12_6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286000"/>
            <a:ext cx="2638826" cy="2619974"/>
          </a:xfrm>
          <a:prstGeom prst="rect">
            <a:avLst/>
          </a:prstGeom>
        </p:spPr>
      </p:pic>
      <p:pic>
        <p:nvPicPr>
          <p:cNvPr id="5" name="Picture 4" descr="9211774-large.jpg"/>
          <p:cNvPicPr>
            <a:picLocks noChangeAspect="1"/>
          </p:cNvPicPr>
          <p:nvPr/>
        </p:nvPicPr>
        <p:blipFill>
          <a:blip r:embed="rId4" cstate="print"/>
          <a:srcRect l="37369" t="4940" r="8947" b="4941"/>
          <a:stretch>
            <a:fillRect/>
          </a:stretch>
        </p:blipFill>
        <p:spPr>
          <a:xfrm>
            <a:off x="6172200" y="3352800"/>
            <a:ext cx="25908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295400"/>
          </a:xfrm>
        </p:spPr>
        <p:txBody>
          <a:bodyPr/>
          <a:lstStyle/>
          <a:p>
            <a:r>
              <a:rPr lang="en-US" b="1" dirty="0" smtClean="0"/>
              <a:t>III- MASTER YOUR ENVIRONMENT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you should do…</a:t>
            </a:r>
            <a:endParaRPr lang="en-US" b="1" dirty="0"/>
          </a:p>
        </p:txBody>
      </p:sp>
      <p:pic>
        <p:nvPicPr>
          <p:cNvPr id="3" name="Picture 2" descr="vh_h_a_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52800"/>
            <a:ext cx="1714500" cy="1743075"/>
          </a:xfrm>
          <a:prstGeom prst="rect">
            <a:avLst/>
          </a:prstGeom>
        </p:spPr>
      </p:pic>
      <p:pic>
        <p:nvPicPr>
          <p:cNvPr id="4" name="Picture 3" descr="neat-office-d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2428875" cy="1876425"/>
          </a:xfrm>
          <a:prstGeom prst="rect">
            <a:avLst/>
          </a:prstGeom>
        </p:spPr>
      </p:pic>
      <p:pic>
        <p:nvPicPr>
          <p:cNvPr id="5" name="Picture 4" descr="eaning-Over-The-Hood-Of-His-Cute-Blue-Compact-Car-To-Clean-The-Bug-Guts-Off-Of-His-Dirty-Windshield-While-Stopped-At-A-Gas-Station-Clipart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905000"/>
            <a:ext cx="2819400" cy="2205397"/>
          </a:xfrm>
          <a:prstGeom prst="rect">
            <a:avLst/>
          </a:prstGeom>
        </p:spPr>
      </p:pic>
      <p:pic>
        <p:nvPicPr>
          <p:cNvPr id="6" name="Picture 5" descr="Keep_Our_Environment_Clean_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81500"/>
            <a:ext cx="3048000" cy="2476500"/>
          </a:xfrm>
          <a:prstGeom prst="rect">
            <a:avLst/>
          </a:prstGeom>
        </p:spPr>
      </p:pic>
      <p:pic>
        <p:nvPicPr>
          <p:cNvPr id="7" name="Picture 6" descr="save_wa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1219200"/>
            <a:ext cx="2982238" cy="2330450"/>
          </a:xfrm>
          <a:prstGeom prst="rect">
            <a:avLst/>
          </a:prstGeom>
        </p:spPr>
      </p:pic>
      <p:pic>
        <p:nvPicPr>
          <p:cNvPr id="8" name="Picture 7" descr="3641769527_2794d12621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9540" y="4114800"/>
            <a:ext cx="2945860" cy="2215287"/>
          </a:xfrm>
          <a:prstGeom prst="rect">
            <a:avLst/>
          </a:prstGeom>
        </p:spPr>
      </p:pic>
      <p:pic>
        <p:nvPicPr>
          <p:cNvPr id="9" name="Picture 8" descr="earth-day-5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1816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pic>
        <p:nvPicPr>
          <p:cNvPr id="3" name="Picture 2" descr="Pink-Smiley-Bla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4038600" cy="4038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257800"/>
            <a:ext cx="7467600" cy="1600200"/>
          </a:xfrm>
        </p:spPr>
        <p:txBody>
          <a:bodyPr/>
          <a:lstStyle/>
          <a:p>
            <a:r>
              <a:rPr lang="en-US" sz="2000" dirty="0" smtClean="0"/>
              <a:t>Janine Asmar</a:t>
            </a:r>
          </a:p>
          <a:p>
            <a:r>
              <a:rPr lang="en-US" sz="2000" b="1" i="1" dirty="0" smtClean="0"/>
              <a:t>fashion </a:t>
            </a:r>
            <a:r>
              <a:rPr lang="en-US" sz="2000" i="1" dirty="0" smtClean="0"/>
              <a:t>designer  </a:t>
            </a:r>
            <a:r>
              <a:rPr lang="en-US" sz="2000" b="1" i="1" dirty="0" smtClean="0"/>
              <a:t>image </a:t>
            </a:r>
            <a:r>
              <a:rPr lang="en-US" sz="2000" i="1" dirty="0" smtClean="0"/>
              <a:t>consultant</a:t>
            </a:r>
            <a:endParaRPr lang="en-US" sz="2000" b="1" i="1" dirty="0" smtClean="0"/>
          </a:p>
          <a:p>
            <a:r>
              <a:rPr lang="en-US" sz="2000" dirty="0" smtClean="0">
                <a:hlinkClick r:id="rId3"/>
              </a:rPr>
              <a:t>janine@janineasmar.net</a:t>
            </a:r>
            <a:endParaRPr lang="en-US" sz="2000" dirty="0" smtClean="0"/>
          </a:p>
          <a:p>
            <a:r>
              <a:rPr lang="en-US" sz="2000" dirty="0" smtClean="0"/>
              <a:t>03- 726 300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7400" y="838200"/>
            <a:ext cx="5257800" cy="914400"/>
          </a:xfr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/>
              <a:t>LOLO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  Lock On  </a:t>
            </a:r>
            <a:r>
              <a:rPr lang="en-US" dirty="0" smtClean="0"/>
              <a:t>what we believe is true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5400" dirty="0" smtClean="0"/>
              <a:t>   Lock Out </a:t>
            </a:r>
            <a:r>
              <a:rPr lang="en-US" dirty="0" smtClean="0"/>
              <a:t>anything to the contrary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image has a direct affect on how…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Feel</a:t>
            </a:r>
          </a:p>
          <a:p>
            <a:r>
              <a:rPr lang="en-US" sz="6000" dirty="0" smtClean="0"/>
              <a:t>Think</a:t>
            </a:r>
          </a:p>
          <a:p>
            <a:r>
              <a:rPr lang="en-US" sz="6000" dirty="0" smtClean="0"/>
              <a:t>Act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And  most IMPORTANTLY on how 	</a:t>
            </a:r>
            <a:r>
              <a:rPr lang="en-US" dirty="0" smtClean="0">
                <a:solidFill>
                  <a:srgbClr val="FF0000"/>
                </a:solidFill>
              </a:rPr>
              <a:t>OTHERS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Autofit/>
          </a:bodyPr>
          <a:lstStyle/>
          <a:p>
            <a:r>
              <a:rPr lang="en-US" sz="6000" dirty="0" smtClean="0"/>
              <a:t>Will feel</a:t>
            </a:r>
          </a:p>
          <a:p>
            <a:r>
              <a:rPr lang="en-US" sz="6000" dirty="0" smtClean="0"/>
              <a:t>Will think</a:t>
            </a:r>
          </a:p>
          <a:p>
            <a:r>
              <a:rPr lang="en-US" sz="6000" dirty="0" smtClean="0"/>
              <a:t>Will act</a:t>
            </a:r>
          </a:p>
          <a:p>
            <a:pPr>
              <a:buNone/>
            </a:pPr>
            <a:r>
              <a:rPr lang="en-US" sz="6000" dirty="0" smtClean="0"/>
              <a:t>	</a:t>
            </a:r>
            <a:r>
              <a:rPr lang="en-US" sz="4400" dirty="0" smtClean="0">
                <a:solidFill>
                  <a:srgbClr val="FF0000"/>
                </a:solidFill>
              </a:rPr>
              <a:t>… towards us.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371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4800" dirty="0" smtClean="0"/>
              <a:t>How can image change our future?</a:t>
            </a:r>
            <a:endParaRPr lang="en-US" sz="48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3716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shape of your face dictates the hair cut and style.</a:t>
            </a:r>
            <a:endParaRPr lang="en-US" dirty="0"/>
          </a:p>
        </p:txBody>
      </p:sp>
      <p:pic>
        <p:nvPicPr>
          <p:cNvPr id="8" name="Picture 7" descr="faceshape.jpg"/>
          <p:cNvPicPr>
            <a:picLocks noChangeAspect="1"/>
          </p:cNvPicPr>
          <p:nvPr/>
        </p:nvPicPr>
        <p:blipFill>
          <a:blip r:embed="rId2" cstate="print"/>
          <a:srcRect l="6708" t="10573" r="7204" b="6353"/>
          <a:stretch>
            <a:fillRect/>
          </a:stretch>
        </p:blipFill>
        <p:spPr>
          <a:xfrm>
            <a:off x="1524000" y="1905000"/>
            <a:ext cx="5867400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2" y="304795"/>
          <a:ext cx="8458197" cy="6324604"/>
        </p:xfrm>
        <a:graphic>
          <a:graphicData uri="http://schemas.openxmlformats.org/drawingml/2006/table">
            <a:tbl>
              <a:tblPr/>
              <a:tblGrid>
                <a:gridCol w="2819399"/>
                <a:gridCol w="2819399"/>
                <a:gridCol w="2819399"/>
              </a:tblGrid>
              <a:tr h="548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Geometric Facial Shape: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Best Frame Shape: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Frames to Avoid: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  <a:tr h="1045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Oblong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Full frame with soft curves, or semi-rimless with soft curves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Narrow angular frames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Oval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frame shapes are good, especially rounded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Any frame that is too small and breaks up the symmetry of your face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Round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Shallow with non-round shape, geometric shapes,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semi-rimless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Small or round shape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Heart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Full frame that is narrow at the top and bottom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Frames that are wide at the top, rimless, or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semi-rimless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Square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Round frame with soft curves, cat eyes, or oval shapes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Highly angular or square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Triangular/Diamond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Rounded or geometric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Highly angular or square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faceshape o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772026" cy="1066800"/>
          </a:xfrm>
          <a:prstGeom prst="rect">
            <a:avLst/>
          </a:prstGeom>
        </p:spPr>
      </p:pic>
      <p:pic>
        <p:nvPicPr>
          <p:cNvPr id="7" name="Picture 6" descr="faceshape he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886200"/>
            <a:ext cx="685800" cy="1084521"/>
          </a:xfrm>
          <a:prstGeom prst="rect">
            <a:avLst/>
          </a:prstGeom>
        </p:spPr>
      </p:pic>
      <p:pic>
        <p:nvPicPr>
          <p:cNvPr id="8" name="Picture 7" descr="faceshape oblong or rect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838200"/>
            <a:ext cx="1031966" cy="914400"/>
          </a:xfrm>
          <a:prstGeom prst="rect">
            <a:avLst/>
          </a:prstGeom>
        </p:spPr>
      </p:pic>
      <p:pic>
        <p:nvPicPr>
          <p:cNvPr id="9" name="Picture 8" descr="faceshape squ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2667000"/>
            <a:ext cx="923192" cy="1143000"/>
          </a:xfrm>
          <a:prstGeom prst="rect">
            <a:avLst/>
          </a:prstGeom>
        </p:spPr>
      </p:pic>
      <p:pic>
        <p:nvPicPr>
          <p:cNvPr id="10" name="Picture 9" descr="faceshape squar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4876800"/>
            <a:ext cx="838200" cy="942975"/>
          </a:xfrm>
          <a:prstGeom prst="rect">
            <a:avLst/>
          </a:prstGeom>
        </p:spPr>
      </p:pic>
      <p:pic>
        <p:nvPicPr>
          <p:cNvPr id="11" name="Picture 10" descr="faceshape triang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5715000"/>
            <a:ext cx="8128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24531</TotalTime>
  <Words>658</Words>
  <Application>Microsoft Office PowerPoint</Application>
  <PresentationFormat>On-screen Show (4:3)</PresentationFormat>
  <Paragraphs>152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MASTER YOUR IMAGE  Prepared by Janine E. Asmar fashion designer  image consultant</vt:lpstr>
      <vt:lpstr>What is image?</vt:lpstr>
      <vt:lpstr>Why is Image important?</vt:lpstr>
      <vt:lpstr>Builds Self-esteem/Self Respect</vt:lpstr>
      <vt:lpstr>LOLO effect</vt:lpstr>
      <vt:lpstr>Our image has a direct affect on how…</vt:lpstr>
      <vt:lpstr>Slide 7</vt:lpstr>
      <vt:lpstr>The shape of your face dictates the hair cut and style.</vt:lpstr>
      <vt:lpstr>Slide 9</vt:lpstr>
      <vt:lpstr>Height (For Women)</vt:lpstr>
      <vt:lpstr>BODY TYPE=</vt:lpstr>
      <vt:lpstr> </vt:lpstr>
      <vt:lpstr>Let us take some measurements…</vt:lpstr>
      <vt:lpstr>2- Cloth (Fabric) (please put the arrow on the right answer)</vt:lpstr>
      <vt:lpstr>For your info…</vt:lpstr>
      <vt:lpstr>Cool/Warm</vt:lpstr>
      <vt:lpstr>Cool and warm palette</vt:lpstr>
      <vt:lpstr>Credibility: Medium Dark to Dark Likeability: Light colors, textured fabrics and mix of unmatched suits.</vt:lpstr>
      <vt:lpstr>Business Wardrobe for WOMEN</vt:lpstr>
      <vt:lpstr>Business Wardrobe for MEN</vt:lpstr>
      <vt:lpstr>Good Fit</vt:lpstr>
      <vt:lpstr>Slide 22</vt:lpstr>
      <vt:lpstr>Slide 23</vt:lpstr>
      <vt:lpstr>The Accessories</vt:lpstr>
      <vt:lpstr>Slide 25</vt:lpstr>
      <vt:lpstr>Slide 26</vt:lpstr>
      <vt:lpstr>Slide 27</vt:lpstr>
      <vt:lpstr>Slide 28</vt:lpstr>
      <vt:lpstr>Posture and Body Language</vt:lpstr>
      <vt:lpstr>Slide 30</vt:lpstr>
      <vt:lpstr>Seated alignment</vt:lpstr>
      <vt:lpstr>II- MASTER YOUR BEHAVIOR</vt:lpstr>
      <vt:lpstr>Frank Outlaw once said…</vt:lpstr>
      <vt:lpstr>Actions and attitudes</vt:lpstr>
      <vt:lpstr>Handshakes talk…</vt:lpstr>
      <vt:lpstr>Proper Introductions</vt:lpstr>
      <vt:lpstr>Exchanging Business Cards</vt:lpstr>
      <vt:lpstr>Slide 38</vt:lpstr>
      <vt:lpstr>Acknowledge your mistakes, correct them, learn from them, forgive yourself and move on.</vt:lpstr>
      <vt:lpstr>Did you know…?</vt:lpstr>
      <vt:lpstr>Refined manners: We are Ladies and Gentlemen working with Ladies and Gentlemen.</vt:lpstr>
      <vt:lpstr>III- MASTER YOUR ENVIRONMENT</vt:lpstr>
      <vt:lpstr>What you should do…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YOUR IMAGE</dc:title>
  <dc:creator>Janine Asmar</dc:creator>
  <cp:lastModifiedBy>Janine Asmar</cp:lastModifiedBy>
  <cp:revision>195</cp:revision>
  <dcterms:created xsi:type="dcterms:W3CDTF">2011-06-25T19:52:22Z</dcterms:created>
  <dcterms:modified xsi:type="dcterms:W3CDTF">2012-03-07T01:39:40Z</dcterms:modified>
</cp:coreProperties>
</file>