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notesMasterIdLst>
    <p:notesMasterId r:id="rId27"/>
  </p:notesMasterIdLst>
  <p:sldIdLst>
    <p:sldId id="943" r:id="rId2"/>
    <p:sldId id="838" r:id="rId3"/>
    <p:sldId id="464" r:id="rId4"/>
    <p:sldId id="896" r:id="rId5"/>
    <p:sldId id="897" r:id="rId6"/>
    <p:sldId id="898" r:id="rId7"/>
    <p:sldId id="899" r:id="rId8"/>
    <p:sldId id="900" r:id="rId9"/>
    <p:sldId id="901" r:id="rId10"/>
    <p:sldId id="902" r:id="rId11"/>
    <p:sldId id="903" r:id="rId12"/>
    <p:sldId id="904" r:id="rId13"/>
    <p:sldId id="905" r:id="rId14"/>
    <p:sldId id="906" r:id="rId15"/>
    <p:sldId id="907" r:id="rId16"/>
    <p:sldId id="908" r:id="rId17"/>
    <p:sldId id="909" r:id="rId18"/>
    <p:sldId id="910" r:id="rId19"/>
    <p:sldId id="797" r:id="rId20"/>
    <p:sldId id="812" r:id="rId21"/>
    <p:sldId id="942" r:id="rId22"/>
    <p:sldId id="927" r:id="rId23"/>
    <p:sldId id="929" r:id="rId24"/>
    <p:sldId id="937" r:id="rId25"/>
    <p:sldId id="81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6FFFF"/>
    <a:srgbClr val="F61666"/>
    <a:srgbClr val="66FF33"/>
    <a:srgbClr val="66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509" autoAdjust="0"/>
    <p:restoredTop sz="94624" autoAdjust="0"/>
  </p:normalViewPr>
  <p:slideViewPr>
    <p:cSldViewPr>
      <p:cViewPr>
        <p:scale>
          <a:sx n="68" d="100"/>
          <a:sy n="68" d="100"/>
        </p:scale>
        <p:origin x="-132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2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07000-8EAE-4DDA-BA0D-099603B2D8EC}" type="datetimeFigureOut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109FB-A0C0-43D7-8270-479D3279FD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Doctor story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109FB-A0C0-43D7-8270-479D3279FD36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What are they? Can you guess the percentage?</a:t>
            </a:r>
            <a:br>
              <a:rPr lang="en-US" sz="2000" dirty="0" smtClean="0"/>
            </a:br>
            <a:r>
              <a:rPr lang="en-US" sz="1200" dirty="0" smtClean="0"/>
              <a:t>(by Albert </a:t>
            </a:r>
            <a:r>
              <a:rPr lang="en-US" sz="1200" dirty="0" err="1" smtClean="0"/>
              <a:t>Mehrabian</a:t>
            </a:r>
            <a:r>
              <a:rPr lang="en-US" sz="1200" dirty="0" smtClean="0"/>
              <a:t> one of America’s foremost social psychologist)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109FB-A0C0-43D7-8270-479D3279FD36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Doctor story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109FB-A0C0-43D7-8270-479D3279FD36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109FB-A0C0-43D7-8270-479D3279FD36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last names unless invited other wise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109FB-A0C0-43D7-8270-479D3279FD36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109FB-A0C0-43D7-8270-479D3279FD36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179A-2B6A-4063-AC56-43B8415F57D4}" type="datetimeFigureOut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67BD-5BF0-4B19-8A94-9A7E51AC2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179A-2B6A-4063-AC56-43B8415F57D4}" type="datetimeFigureOut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67BD-5BF0-4B19-8A94-9A7E51AC2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179A-2B6A-4063-AC56-43B8415F57D4}" type="datetimeFigureOut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67BD-5BF0-4B19-8A94-9A7E51AC2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179A-2B6A-4063-AC56-43B8415F57D4}" type="datetimeFigureOut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67BD-5BF0-4B19-8A94-9A7E51AC2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179A-2B6A-4063-AC56-43B8415F57D4}" type="datetimeFigureOut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67BD-5BF0-4B19-8A94-9A7E51AC2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179A-2B6A-4063-AC56-43B8415F57D4}" type="datetimeFigureOut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67BD-5BF0-4B19-8A94-9A7E51AC2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179A-2B6A-4063-AC56-43B8415F57D4}" type="datetimeFigureOut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67BD-5BF0-4B19-8A94-9A7E51AC2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179A-2B6A-4063-AC56-43B8415F57D4}" type="datetimeFigureOut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67BD-5BF0-4B19-8A94-9A7E51AC2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179A-2B6A-4063-AC56-43B8415F57D4}" type="datetimeFigureOut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67BD-5BF0-4B19-8A94-9A7E51AC2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179A-2B6A-4063-AC56-43B8415F57D4}" type="datetimeFigureOut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67BD-5BF0-4B19-8A94-9A7E51AC2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179A-2B6A-4063-AC56-43B8415F57D4}" type="datetimeFigureOut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67BD-5BF0-4B19-8A94-9A7E51AC2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A179A-2B6A-4063-AC56-43B8415F57D4}" type="datetimeFigureOut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267BD-5BF0-4B19-8A94-9A7E51AC2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askmen.com/fashion/apparel/lanvin-double-breasted-blazer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 IMAGE =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828800"/>
            <a:ext cx="6477000" cy="42973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1- LOOK</a:t>
            </a:r>
          </a:p>
          <a:p>
            <a:r>
              <a:rPr lang="en-US" sz="6000" dirty="0" smtClean="0"/>
              <a:t>2- Behavior </a:t>
            </a:r>
          </a:p>
          <a:p>
            <a:r>
              <a:rPr lang="en-US" sz="6000" dirty="0" smtClean="0"/>
              <a:t>3- Environment</a:t>
            </a:r>
            <a:endParaRPr lang="en-US" sz="6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1143000"/>
            <a:ext cx="7696200" cy="31242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3581400"/>
            <a:ext cx="7772400" cy="3276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    A woman with this shape is fortunate, as weight gain or loss is evenly distributed and will often go unnoticed for a long period of time. Clothing is often easy to fit and find.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9" name="Picture 8" descr="Hour Glass Bod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81000"/>
            <a:ext cx="1981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172200" y="14478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X</a:t>
            </a:r>
            <a:endParaRPr lang="en-US" sz="8800" dirty="0"/>
          </a:p>
        </p:txBody>
      </p:sp>
      <p:pic>
        <p:nvPicPr>
          <p:cNvPr id="6" name="Picture 5" descr="010.jpg"/>
          <p:cNvPicPr>
            <a:picLocks noChangeAspect="1"/>
          </p:cNvPicPr>
          <p:nvPr/>
        </p:nvPicPr>
        <p:blipFill>
          <a:blip r:embed="rId3" cstate="print"/>
          <a:srcRect l="11449" t="52784" r="51915" b="-509"/>
          <a:stretch>
            <a:fillRect/>
          </a:stretch>
        </p:blipFill>
        <p:spPr>
          <a:xfrm>
            <a:off x="381000" y="228600"/>
            <a:ext cx="1219200" cy="2286000"/>
          </a:xfrm>
          <a:prstGeom prst="rect">
            <a:avLst/>
          </a:prstGeom>
        </p:spPr>
      </p:pic>
      <p:pic>
        <p:nvPicPr>
          <p:cNvPr id="11" name="Picture 10" descr="008.jpg"/>
          <p:cNvPicPr>
            <a:picLocks noChangeAspect="1"/>
          </p:cNvPicPr>
          <p:nvPr/>
        </p:nvPicPr>
        <p:blipFill>
          <a:blip r:embed="rId4" cstate="print"/>
          <a:srcRect l="32477" t="49517" r="33874" b="2589"/>
          <a:stretch>
            <a:fillRect/>
          </a:stretch>
        </p:blipFill>
        <p:spPr>
          <a:xfrm>
            <a:off x="1905000" y="1143000"/>
            <a:ext cx="1447800" cy="2232025"/>
          </a:xfrm>
          <a:prstGeom prst="rect">
            <a:avLst/>
          </a:prstGeom>
        </p:spPr>
      </p:pic>
      <p:pic>
        <p:nvPicPr>
          <p:cNvPr id="12" name="Picture 11" descr="005.jpg"/>
          <p:cNvPicPr>
            <a:picLocks noChangeAspect="1"/>
          </p:cNvPicPr>
          <p:nvPr/>
        </p:nvPicPr>
        <p:blipFill>
          <a:blip r:embed="rId5" cstate="print"/>
          <a:srcRect l="19635" t="9765" r="61456" b="55109"/>
          <a:stretch>
            <a:fillRect/>
          </a:stretch>
        </p:blipFill>
        <p:spPr>
          <a:xfrm>
            <a:off x="7391400" y="304800"/>
            <a:ext cx="914400" cy="228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8305800" cy="5668963"/>
          </a:xfrm>
        </p:spPr>
        <p:txBody>
          <a:bodyPr>
            <a:normAutofit fontScale="85000" lnSpcReduction="20000"/>
          </a:bodyPr>
          <a:lstStyle/>
          <a:p>
            <a:pPr fontAlgn="t"/>
            <a:r>
              <a:rPr lang="en-US" b="1" dirty="0" smtClean="0"/>
              <a:t>An X shape appearance can be created by increasing the visual width below the waist using:</a:t>
            </a:r>
            <a:endParaRPr lang="en-US" dirty="0" smtClean="0"/>
          </a:p>
          <a:p>
            <a:pPr lvl="0" fontAlgn="t"/>
            <a:r>
              <a:rPr lang="en-US" dirty="0" smtClean="0"/>
              <a:t>A-line skirts, </a:t>
            </a:r>
          </a:p>
          <a:p>
            <a:pPr lvl="0" fontAlgn="t"/>
            <a:r>
              <a:rPr lang="en-US" dirty="0" smtClean="0"/>
              <a:t>Bold textures, </a:t>
            </a:r>
          </a:p>
          <a:p>
            <a:pPr lvl="0" fontAlgn="t"/>
            <a:r>
              <a:rPr lang="en-US" dirty="0" smtClean="0"/>
              <a:t>Horizontal stripes,</a:t>
            </a:r>
          </a:p>
          <a:p>
            <a:pPr lvl="0" fontAlgn="t"/>
            <a:r>
              <a:rPr lang="en-US" dirty="0" smtClean="0"/>
              <a:t>Fuller leg width in trousers. </a:t>
            </a:r>
          </a:p>
          <a:p>
            <a:pPr lvl="0" fontAlgn="t"/>
            <a:endParaRPr lang="en-US" dirty="0" smtClean="0"/>
          </a:p>
          <a:p>
            <a:pPr fontAlgn="t"/>
            <a:r>
              <a:rPr lang="en-US" b="1" dirty="0" smtClean="0"/>
              <a:t>Minimizing the upper body with</a:t>
            </a:r>
            <a:r>
              <a:rPr lang="en-US" dirty="0" smtClean="0"/>
              <a:t>:</a:t>
            </a:r>
          </a:p>
          <a:p>
            <a:pPr lvl="0" fontAlgn="t"/>
            <a:r>
              <a:rPr lang="en-US" dirty="0" smtClean="0"/>
              <a:t>Open necklines and collars, </a:t>
            </a:r>
          </a:p>
          <a:p>
            <a:pPr lvl="0" fontAlgn="t"/>
            <a:r>
              <a:rPr lang="en-US" dirty="0" smtClean="0"/>
              <a:t>Vertical stripes, </a:t>
            </a:r>
          </a:p>
          <a:p>
            <a:pPr lvl="0" fontAlgn="t"/>
            <a:r>
              <a:rPr lang="en-US" dirty="0" smtClean="0"/>
              <a:t>Single-breasted jackets,</a:t>
            </a:r>
          </a:p>
          <a:p>
            <a:pPr lvl="0" fontAlgn="t"/>
            <a:r>
              <a:rPr lang="en-US" dirty="0" smtClean="0"/>
              <a:t>Garments that are smooth in texture</a:t>
            </a:r>
          </a:p>
          <a:p>
            <a:pPr lvl="0" fontAlgn="t"/>
            <a:r>
              <a:rPr lang="en-US" dirty="0" smtClean="0"/>
              <a:t>Garments that drape fluidly over the body.</a:t>
            </a:r>
          </a:p>
          <a:p>
            <a:endParaRPr lang="en-US" dirty="0"/>
          </a:p>
        </p:txBody>
      </p:sp>
      <p:pic>
        <p:nvPicPr>
          <p:cNvPr id="4" name="Picture 3" descr="Inverted-Triangle Bod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295400"/>
            <a:ext cx="1905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848600" y="1828800"/>
            <a:ext cx="635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Y</a:t>
            </a:r>
            <a:endParaRPr lang="en-US" sz="7200" dirty="0"/>
          </a:p>
        </p:txBody>
      </p:sp>
      <p:pic>
        <p:nvPicPr>
          <p:cNvPr id="6" name="Picture 5" descr="001.jpg"/>
          <p:cNvPicPr>
            <a:picLocks noChangeAspect="1"/>
          </p:cNvPicPr>
          <p:nvPr/>
        </p:nvPicPr>
        <p:blipFill>
          <a:blip r:embed="rId3" cstate="print"/>
          <a:srcRect l="65557" t="16411" b="7002"/>
          <a:stretch>
            <a:fillRect/>
          </a:stretch>
        </p:blipFill>
        <p:spPr>
          <a:xfrm>
            <a:off x="4038600" y="1143000"/>
            <a:ext cx="690371" cy="1066800"/>
          </a:xfrm>
          <a:prstGeom prst="rect">
            <a:avLst/>
          </a:prstGeom>
        </p:spPr>
      </p:pic>
      <p:pic>
        <p:nvPicPr>
          <p:cNvPr id="7" name="Picture 6" descr="005.jpg"/>
          <p:cNvPicPr>
            <a:picLocks noChangeAspect="1"/>
          </p:cNvPicPr>
          <p:nvPr/>
        </p:nvPicPr>
        <p:blipFill>
          <a:blip r:embed="rId4" cstate="print"/>
          <a:srcRect l="57946" t="12211" r="22982" b="53543"/>
          <a:stretch>
            <a:fillRect/>
          </a:stretch>
        </p:blipFill>
        <p:spPr>
          <a:xfrm>
            <a:off x="5242034" y="2057400"/>
            <a:ext cx="472966" cy="1143000"/>
          </a:xfrm>
          <a:prstGeom prst="rect">
            <a:avLst/>
          </a:prstGeom>
        </p:spPr>
      </p:pic>
      <p:pic>
        <p:nvPicPr>
          <p:cNvPr id="9" name="Picture 8" descr="004 jackets.jpg"/>
          <p:cNvPicPr>
            <a:picLocks noChangeAspect="1"/>
          </p:cNvPicPr>
          <p:nvPr/>
        </p:nvPicPr>
        <p:blipFill>
          <a:blip r:embed="rId5" cstate="print"/>
          <a:srcRect l="31347" t="8380" r="36010" b="50000"/>
          <a:stretch>
            <a:fillRect/>
          </a:stretch>
        </p:blipFill>
        <p:spPr>
          <a:xfrm>
            <a:off x="5410200" y="3276600"/>
            <a:ext cx="1158766" cy="1600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82000" cy="6324600"/>
          </a:xfrm>
        </p:spPr>
        <p:txBody>
          <a:bodyPr>
            <a:normAutofit/>
          </a:bodyPr>
          <a:lstStyle/>
          <a:p>
            <a:pPr algn="l" fontAlgn="t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</a:t>
            </a:r>
            <a:r>
              <a:rPr lang="en-US" sz="2800" dirty="0" smtClean="0"/>
              <a:t>To provide the illusion of an X shape figure, width needs to be created in the upper body to balance the lower half. Subtle (non visible) shoulder pads are a slimming accessory (even when not in fashion), especially if her shoulders have a strong slope.  </a:t>
            </a:r>
            <a:br>
              <a:rPr lang="en-US" sz="2800" dirty="0" smtClean="0"/>
            </a:br>
            <a:r>
              <a:rPr lang="en-US" sz="2800" b="1" dirty="0" smtClean="0"/>
              <a:t>Other slimming strategies include:</a:t>
            </a:r>
            <a:br>
              <a:rPr lang="en-US" sz="2800" b="1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-Smooth fabrics below the waistline, </a:t>
            </a:r>
            <a:br>
              <a:rPr lang="en-US" sz="2800" dirty="0" smtClean="0"/>
            </a:br>
            <a:r>
              <a:rPr lang="en-US" sz="2800" dirty="0" smtClean="0"/>
              <a:t>-Darker colors for skirts and pants, </a:t>
            </a:r>
            <a:br>
              <a:rPr lang="en-US" sz="2800" dirty="0" smtClean="0"/>
            </a:br>
            <a:r>
              <a:rPr lang="en-US" sz="2800" dirty="0" smtClean="0"/>
              <a:t>-Slightly tapered or bootleg trousers, </a:t>
            </a:r>
            <a:br>
              <a:rPr lang="en-US" sz="2800" dirty="0" smtClean="0"/>
            </a:br>
            <a:r>
              <a:rPr lang="en-US" sz="2800" dirty="0" smtClean="0"/>
              <a:t>-High placed accessories,</a:t>
            </a:r>
            <a:br>
              <a:rPr lang="en-US" sz="2800" dirty="0" smtClean="0"/>
            </a:br>
            <a:r>
              <a:rPr lang="en-US" sz="2800" dirty="0" smtClean="0"/>
              <a:t>-Medium to high heels</a:t>
            </a:r>
            <a:r>
              <a:rPr lang="en-US" sz="2400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 descr="Triangle Bod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996855"/>
            <a:ext cx="1981201" cy="386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96200" y="3276600"/>
            <a:ext cx="6751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A</a:t>
            </a:r>
            <a:endParaRPr lang="en-US" sz="6600" dirty="0"/>
          </a:p>
        </p:txBody>
      </p:sp>
      <p:pic>
        <p:nvPicPr>
          <p:cNvPr id="7" name="Picture 6" descr="005.jpg"/>
          <p:cNvPicPr>
            <a:picLocks noChangeAspect="1"/>
          </p:cNvPicPr>
          <p:nvPr/>
        </p:nvPicPr>
        <p:blipFill>
          <a:blip r:embed="rId3" cstate="print"/>
          <a:srcRect r="72250" b="53737"/>
          <a:stretch>
            <a:fillRect/>
          </a:stretch>
        </p:blipFill>
        <p:spPr>
          <a:xfrm>
            <a:off x="7848600" y="4838375"/>
            <a:ext cx="949452" cy="2019625"/>
          </a:xfrm>
          <a:prstGeom prst="rect">
            <a:avLst/>
          </a:prstGeom>
        </p:spPr>
      </p:pic>
      <p:pic>
        <p:nvPicPr>
          <p:cNvPr id="9" name="Picture 8" descr="004 jackets.jpg"/>
          <p:cNvPicPr>
            <a:picLocks noChangeAspect="1"/>
          </p:cNvPicPr>
          <p:nvPr/>
        </p:nvPicPr>
        <p:blipFill>
          <a:blip r:embed="rId4" cstate="print"/>
          <a:srcRect l="34456" t="35556" r="39118" b="35555"/>
          <a:stretch>
            <a:fillRect/>
          </a:stretch>
        </p:blipFill>
        <p:spPr>
          <a:xfrm>
            <a:off x="5562600" y="2631140"/>
            <a:ext cx="920262" cy="1407459"/>
          </a:xfrm>
          <a:prstGeom prst="rect">
            <a:avLst/>
          </a:prstGeom>
        </p:spPr>
      </p:pic>
      <p:pic>
        <p:nvPicPr>
          <p:cNvPr id="10" name="Picture 9" descr="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5334000"/>
            <a:ext cx="981075" cy="1308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5821362"/>
          </a:xfrm>
        </p:spPr>
        <p:txBody>
          <a:bodyPr>
            <a:normAutofit fontScale="90000"/>
          </a:bodyPr>
          <a:lstStyle/>
          <a:p>
            <a:pPr lvl="0" algn="l" fontAlgn="t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-Shoulder pads, </a:t>
            </a:r>
            <a:br>
              <a:rPr lang="en-US" sz="3600" dirty="0" smtClean="0"/>
            </a:br>
            <a:r>
              <a:rPr lang="en-US" sz="3600" dirty="0" smtClean="0"/>
              <a:t>- Color blocking (to create the illusion of a waist), </a:t>
            </a:r>
            <a:br>
              <a:rPr lang="en-US" sz="3600" dirty="0" smtClean="0"/>
            </a:br>
            <a:r>
              <a:rPr lang="en-US" sz="3600" dirty="0" smtClean="0"/>
              <a:t>-Open single-breasted jackets, vests, </a:t>
            </a:r>
            <a:br>
              <a:rPr lang="en-US" sz="3600" dirty="0" smtClean="0"/>
            </a:br>
            <a:r>
              <a:rPr lang="en-US" sz="3600" dirty="0" smtClean="0"/>
              <a:t>-Soft fabric tops and matching skirts.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Rectangle Bod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304800"/>
            <a:ext cx="1685925" cy="32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0" y="990600"/>
            <a:ext cx="709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H</a:t>
            </a:r>
            <a:endParaRPr lang="en-US" sz="8000" dirty="0"/>
          </a:p>
        </p:txBody>
      </p:sp>
      <p:pic>
        <p:nvPicPr>
          <p:cNvPr id="5" name="Picture 4" descr="004 jackets.jpg"/>
          <p:cNvPicPr>
            <a:picLocks noChangeAspect="1"/>
          </p:cNvPicPr>
          <p:nvPr/>
        </p:nvPicPr>
        <p:blipFill>
          <a:blip r:embed="rId3" cstate="print"/>
          <a:srcRect l="34455" r="37564" b="66666"/>
          <a:stretch>
            <a:fillRect/>
          </a:stretch>
        </p:blipFill>
        <p:spPr>
          <a:xfrm>
            <a:off x="6781800" y="914400"/>
            <a:ext cx="1371600" cy="2286000"/>
          </a:xfrm>
          <a:prstGeom prst="rect">
            <a:avLst/>
          </a:prstGeom>
        </p:spPr>
      </p:pic>
      <p:pic>
        <p:nvPicPr>
          <p:cNvPr id="6" name="Picture 5" descr="011.jpg"/>
          <p:cNvPicPr>
            <a:picLocks noChangeAspect="1"/>
          </p:cNvPicPr>
          <p:nvPr/>
        </p:nvPicPr>
        <p:blipFill>
          <a:blip r:embed="rId4" cstate="print"/>
          <a:srcRect l="63133" r="4034" b="70000"/>
          <a:stretch>
            <a:fillRect/>
          </a:stretch>
        </p:blipFill>
        <p:spPr>
          <a:xfrm>
            <a:off x="228600" y="914400"/>
            <a:ext cx="1524000" cy="2057400"/>
          </a:xfrm>
          <a:prstGeom prst="rect">
            <a:avLst/>
          </a:prstGeom>
        </p:spPr>
      </p:pic>
      <p:pic>
        <p:nvPicPr>
          <p:cNvPr id="7" name="Picture 6" descr="002.jpg"/>
          <p:cNvPicPr>
            <a:picLocks noChangeAspect="1"/>
          </p:cNvPicPr>
          <p:nvPr/>
        </p:nvPicPr>
        <p:blipFill>
          <a:blip r:embed="rId5" cstate="print"/>
          <a:srcRect l="31298" r="37967" b="67293"/>
          <a:stretch>
            <a:fillRect/>
          </a:stretch>
        </p:blipFill>
        <p:spPr>
          <a:xfrm>
            <a:off x="2133600" y="152400"/>
            <a:ext cx="1295400" cy="1981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6202362"/>
          </a:xfrm>
        </p:spPr>
        <p:txBody>
          <a:bodyPr>
            <a:normAutofit/>
          </a:bodyPr>
          <a:lstStyle/>
          <a:p>
            <a:pPr algn="l" fontAlgn="t"/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This shape belongs to full figured women</a:t>
            </a:r>
            <a:br>
              <a:rPr lang="en-US" sz="2200" dirty="0" smtClean="0"/>
            </a:br>
            <a:r>
              <a:rPr lang="en-US" sz="2200" dirty="0" smtClean="0"/>
              <a:t> who have a round shape and a low stomach.</a:t>
            </a:r>
            <a:br>
              <a:rPr lang="en-US" sz="2200" dirty="0" smtClean="0"/>
            </a:b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sz="2200" b="1" dirty="0" smtClean="0"/>
              <a:t>A pleasing silhouette is created by: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-Garments and outfits that have a subtle</a:t>
            </a:r>
            <a:br>
              <a:rPr lang="en-US" sz="2200" dirty="0" smtClean="0"/>
            </a:br>
            <a:r>
              <a:rPr lang="en-US" sz="2200" dirty="0" smtClean="0"/>
              <a:t> inverted triangle shape, ‘V' necklines, </a:t>
            </a:r>
            <a:br>
              <a:rPr lang="en-US" sz="2200" dirty="0" smtClean="0"/>
            </a:br>
            <a:r>
              <a:rPr lang="en-US" sz="2200" dirty="0" smtClean="0"/>
              <a:t>-Vertical design lines, </a:t>
            </a:r>
            <a:br>
              <a:rPr lang="en-US" sz="2200" dirty="0" smtClean="0"/>
            </a:br>
            <a:r>
              <a:rPr lang="en-US" sz="2200" dirty="0" smtClean="0"/>
              <a:t>-Medium-sized non shiny prints, </a:t>
            </a:r>
            <a:br>
              <a:rPr lang="en-US" sz="2200" dirty="0" smtClean="0"/>
            </a:br>
            <a:r>
              <a:rPr lang="en-US" sz="2200" dirty="0" smtClean="0"/>
              <a:t>-Abstract and geometric patterns</a:t>
            </a:r>
            <a:br>
              <a:rPr lang="en-US" sz="2200" dirty="0" smtClean="0"/>
            </a:br>
            <a:r>
              <a:rPr lang="en-US" sz="2200" dirty="0" smtClean="0"/>
              <a:t>-Medium to dark colors, </a:t>
            </a:r>
            <a:br>
              <a:rPr lang="en-US" sz="2200" dirty="0" smtClean="0"/>
            </a:br>
            <a:r>
              <a:rPr lang="en-US" sz="2200" dirty="0" smtClean="0"/>
              <a:t>-High placed focal points, </a:t>
            </a:r>
            <a:br>
              <a:rPr lang="en-US" sz="2200" dirty="0" smtClean="0"/>
            </a:br>
            <a:r>
              <a:rPr lang="en-US" sz="2200" dirty="0" smtClean="0"/>
              <a:t>-Medium to medium-high heels, </a:t>
            </a:r>
            <a:br>
              <a:rPr lang="en-US" sz="2200" dirty="0" smtClean="0"/>
            </a:br>
            <a:r>
              <a:rPr lang="en-US" sz="2200" dirty="0" smtClean="0"/>
              <a:t>-Below knee-length skirts,</a:t>
            </a:r>
            <a:br>
              <a:rPr lang="en-US" sz="2200" dirty="0" smtClean="0"/>
            </a:br>
            <a:r>
              <a:rPr lang="en-US" sz="2200" dirty="0" smtClean="0"/>
              <a:t>-Hosiery that blends with the shoes and hemline.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Oval Bod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828800"/>
            <a:ext cx="1600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562600" y="1219200"/>
            <a:ext cx="10005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/>
              <a:t>O</a:t>
            </a:r>
            <a:endParaRPr lang="en-US" sz="9600" dirty="0"/>
          </a:p>
        </p:txBody>
      </p:sp>
      <p:pic>
        <p:nvPicPr>
          <p:cNvPr id="5" name="Picture 4" descr="007.jpg"/>
          <p:cNvPicPr>
            <a:picLocks noChangeAspect="1"/>
          </p:cNvPicPr>
          <p:nvPr/>
        </p:nvPicPr>
        <p:blipFill>
          <a:blip r:embed="rId3" cstate="print"/>
          <a:srcRect t="76218" r="83010" b="2798"/>
          <a:stretch>
            <a:fillRect/>
          </a:stretch>
        </p:blipFill>
        <p:spPr>
          <a:xfrm>
            <a:off x="5943600" y="0"/>
            <a:ext cx="1371600" cy="1143000"/>
          </a:xfrm>
          <a:prstGeom prst="rect">
            <a:avLst/>
          </a:prstGeom>
        </p:spPr>
      </p:pic>
      <p:pic>
        <p:nvPicPr>
          <p:cNvPr id="6" name="Picture 5" descr="009.jpg"/>
          <p:cNvPicPr>
            <a:picLocks noChangeAspect="1"/>
          </p:cNvPicPr>
          <p:nvPr/>
        </p:nvPicPr>
        <p:blipFill>
          <a:blip r:embed="rId4" cstate="print"/>
          <a:srcRect l="16042" t="62538" r="67916" b="8033"/>
          <a:stretch>
            <a:fillRect/>
          </a:stretch>
        </p:blipFill>
        <p:spPr>
          <a:xfrm>
            <a:off x="4495800" y="2971800"/>
            <a:ext cx="1362075" cy="1676400"/>
          </a:xfrm>
          <a:prstGeom prst="rect">
            <a:avLst/>
          </a:prstGeom>
        </p:spPr>
      </p:pic>
      <p:pic>
        <p:nvPicPr>
          <p:cNvPr id="7" name="Picture 6" descr="dresses.jpg"/>
          <p:cNvPicPr>
            <a:picLocks noChangeAspect="1"/>
          </p:cNvPicPr>
          <p:nvPr/>
        </p:nvPicPr>
        <p:blipFill>
          <a:blip r:embed="rId5" cstate="print"/>
          <a:srcRect l="49775" t="69362" r="29127" b="3303"/>
          <a:stretch>
            <a:fillRect/>
          </a:stretch>
        </p:blipFill>
        <p:spPr>
          <a:xfrm>
            <a:off x="8001000" y="4267200"/>
            <a:ext cx="1001268" cy="1828800"/>
          </a:xfrm>
          <a:prstGeom prst="rect">
            <a:avLst/>
          </a:prstGeom>
        </p:spPr>
      </p:pic>
      <p:pic>
        <p:nvPicPr>
          <p:cNvPr id="8" name="Picture 7" descr="012.jpg"/>
          <p:cNvPicPr>
            <a:picLocks noChangeAspect="1"/>
          </p:cNvPicPr>
          <p:nvPr/>
        </p:nvPicPr>
        <p:blipFill>
          <a:blip r:embed="rId6" cstate="print"/>
          <a:srcRect l="62103" t="21612" r="27739" b="58050"/>
          <a:stretch>
            <a:fillRect/>
          </a:stretch>
        </p:blipFill>
        <p:spPr>
          <a:xfrm>
            <a:off x="7696200" y="533400"/>
            <a:ext cx="1335314" cy="1752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6629400"/>
          </a:xfrm>
        </p:spPr>
        <p:txBody>
          <a:bodyPr>
            <a:normAutofit/>
          </a:bodyPr>
          <a:lstStyle/>
          <a:p>
            <a:pPr lvl="0" algn="l"/>
            <a:r>
              <a:rPr lang="en-US" sz="4000" b="1" dirty="0" smtClean="0"/>
              <a:t>LARGE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What You Need To Know</a:t>
            </a:r>
            <a:br>
              <a:rPr lang="en-US" sz="1800" b="1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-There's a way to dress that flatters every body type, and large body </a:t>
            </a:r>
            <a:br>
              <a:rPr lang="en-US" sz="1800" dirty="0" smtClean="0"/>
            </a:br>
            <a:r>
              <a:rPr lang="en-US" sz="1800" dirty="0" smtClean="0"/>
              <a:t>types are no exception.</a:t>
            </a:r>
            <a:br>
              <a:rPr lang="en-US" sz="1800" dirty="0" smtClean="0"/>
            </a:br>
            <a:r>
              <a:rPr lang="en-US" sz="1800" dirty="0" smtClean="0"/>
              <a:t>-Baggy clothing does not hide extra pounds and tight clothing fails to rein it in.</a:t>
            </a:r>
            <a:br>
              <a:rPr lang="en-US" sz="1800" dirty="0" smtClean="0"/>
            </a:br>
            <a:r>
              <a:rPr lang="en-US" sz="1800" dirty="0" smtClean="0"/>
              <a:t>-Proper fit is essential for dressing your body type.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-</a:t>
            </a:r>
            <a:r>
              <a:rPr lang="en-US" sz="2000" dirty="0" smtClean="0"/>
              <a:t>Single-breasted blazers</a:t>
            </a:r>
            <a:br>
              <a:rPr lang="en-US" sz="2000" dirty="0" smtClean="0"/>
            </a:br>
            <a:r>
              <a:rPr lang="en-US" sz="2000" dirty="0" smtClean="0"/>
              <a:t>-Three-button suit/blazer</a:t>
            </a:r>
            <a:br>
              <a:rPr lang="en-US" sz="2000" dirty="0" smtClean="0"/>
            </a:br>
            <a:r>
              <a:rPr lang="en-US" sz="2000" dirty="0" smtClean="0"/>
              <a:t>-Blazers with a single vent or no vent</a:t>
            </a:r>
            <a:br>
              <a:rPr lang="en-US" sz="2000" dirty="0" smtClean="0"/>
            </a:br>
            <a:r>
              <a:rPr lang="en-US" sz="2000" dirty="0" smtClean="0"/>
              <a:t>-Flat-front pants</a:t>
            </a:r>
            <a:br>
              <a:rPr lang="en-US" sz="2000" dirty="0" smtClean="0"/>
            </a:br>
            <a:r>
              <a:rPr lang="en-US" sz="2000" dirty="0" smtClean="0"/>
              <a:t>-V-neck T-shirts and sweaters</a:t>
            </a:r>
            <a:br>
              <a:rPr lang="en-US" sz="2000" dirty="0" smtClean="0"/>
            </a:br>
            <a:r>
              <a:rPr lang="en-US" sz="2000" dirty="0" smtClean="0"/>
              <a:t>-Dark colors</a:t>
            </a:r>
            <a:br>
              <a:rPr lang="en-US" sz="2000" dirty="0" smtClean="0"/>
            </a:br>
            <a:r>
              <a:rPr lang="en-US" sz="2000" dirty="0" smtClean="0"/>
              <a:t>-Dressy knee-length coat</a:t>
            </a:r>
            <a:br>
              <a:rPr lang="en-US" sz="2000" dirty="0" smtClean="0"/>
            </a:br>
            <a:r>
              <a:rPr lang="en-US" sz="2000" dirty="0" smtClean="0"/>
              <a:t>-Sweaters in thin fabrics</a:t>
            </a:r>
            <a:br>
              <a:rPr lang="en-US" sz="2000" dirty="0" smtClean="0"/>
            </a:br>
            <a:r>
              <a:rPr lang="en-US" sz="2000" dirty="0" smtClean="0"/>
              <a:t>-Dress shoes with a slight heel</a:t>
            </a:r>
            <a:br>
              <a:rPr lang="en-US" sz="2000" dirty="0" smtClean="0"/>
            </a:br>
            <a:r>
              <a:rPr lang="en-US" sz="2000" dirty="0" smtClean="0"/>
              <a:t>-Horizontally-striped shirts</a:t>
            </a:r>
            <a:br>
              <a:rPr lang="en-US" sz="2000" dirty="0" smtClean="0"/>
            </a:br>
            <a:r>
              <a:rPr lang="en-US" sz="2000" dirty="0" smtClean="0"/>
              <a:t>-Dark-rinse relaxed-fit jeans</a:t>
            </a:r>
            <a:r>
              <a:rPr lang="en-US" sz="2000" b="1" dirty="0" smtClean="0"/>
              <a:t>                                                                 </a:t>
            </a:r>
            <a:r>
              <a:rPr lang="en-US" sz="2200" b="1" dirty="0" smtClean="0"/>
              <a:t>  LARGE</a:t>
            </a:r>
            <a:endParaRPr lang="en-US" sz="2200" dirty="0"/>
          </a:p>
        </p:txBody>
      </p:sp>
      <p:pic>
        <p:nvPicPr>
          <p:cNvPr id="3" name="Picture 2" descr="imagesCAVO0NC9.jpg"/>
          <p:cNvPicPr>
            <a:picLocks noChangeAspect="1"/>
          </p:cNvPicPr>
          <p:nvPr/>
        </p:nvPicPr>
        <p:blipFill>
          <a:blip r:embed="rId2" cstate="print"/>
          <a:srcRect l="23089" t="3246" r="52446" b="-7143"/>
          <a:stretch>
            <a:fillRect/>
          </a:stretch>
        </p:blipFill>
        <p:spPr>
          <a:xfrm>
            <a:off x="4343400" y="3352800"/>
            <a:ext cx="1752600" cy="3505200"/>
          </a:xfrm>
          <a:prstGeom prst="rect">
            <a:avLst/>
          </a:prstGeom>
        </p:spPr>
      </p:pic>
      <p:pic>
        <p:nvPicPr>
          <p:cNvPr id="4" name="Picture 3" descr="45761-300x300-3_piece_suit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3048000"/>
            <a:ext cx="2106283" cy="2937711"/>
          </a:xfrm>
          <a:prstGeom prst="rect">
            <a:avLst/>
          </a:prstGeom>
        </p:spPr>
      </p:pic>
      <p:pic>
        <p:nvPicPr>
          <p:cNvPr id="5" name="Picture 4" descr="Men's_Dress_shirts_(2).jpg"/>
          <p:cNvPicPr>
            <a:picLocks noChangeAspect="1"/>
          </p:cNvPicPr>
          <p:nvPr/>
        </p:nvPicPr>
        <p:blipFill>
          <a:blip r:embed="rId4" cstate="print"/>
          <a:srcRect l="34425" t="42425" r="48207" b="35477"/>
          <a:stretch>
            <a:fillRect/>
          </a:stretch>
        </p:blipFill>
        <p:spPr>
          <a:xfrm>
            <a:off x="7467600" y="0"/>
            <a:ext cx="1219200" cy="2133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6583362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b="1" dirty="0" smtClean="0"/>
              <a:t>SHORT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What You Need To Know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 short body type is defined as a height under 170cm.</a:t>
            </a:r>
            <a:br>
              <a:rPr lang="en-US" sz="2400" dirty="0" smtClean="0"/>
            </a:br>
            <a:r>
              <a:rPr lang="en-US" sz="2400" dirty="0" smtClean="0"/>
              <a:t>Fit is critical; make friends with the tailor.</a:t>
            </a:r>
            <a:br>
              <a:rPr lang="en-US" sz="2400" dirty="0" smtClean="0"/>
            </a:br>
            <a:r>
              <a:rPr lang="en-US" sz="2400" dirty="0" smtClean="0"/>
              <a:t>Dressing in the same color family elongates your body.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sz="2200" dirty="0" smtClean="0"/>
              <a:t>Two-button coats and blazers</a:t>
            </a:r>
            <a:br>
              <a:rPr lang="en-US" sz="2200" dirty="0" smtClean="0"/>
            </a:br>
            <a:r>
              <a:rPr lang="en-US" sz="2200" dirty="0" smtClean="0"/>
              <a:t>-Boot-cut or straight-leg jeans</a:t>
            </a:r>
            <a:br>
              <a:rPr lang="en-US" sz="2200" dirty="0" smtClean="0"/>
            </a:br>
            <a:r>
              <a:rPr lang="en-US" sz="2200" dirty="0" smtClean="0"/>
              <a:t>-Slim ties</a:t>
            </a:r>
            <a:br>
              <a:rPr lang="en-US" sz="2200" dirty="0" smtClean="0"/>
            </a:br>
            <a:r>
              <a:rPr lang="en-US" sz="2200" dirty="0" smtClean="0"/>
              <a:t>-Straight-point collar button-downs</a:t>
            </a:r>
            <a:br>
              <a:rPr lang="en-US" sz="2200" dirty="0" smtClean="0"/>
            </a:br>
            <a:r>
              <a:rPr lang="en-US" sz="2200" dirty="0" smtClean="0"/>
              <a:t>-Narrow belt</a:t>
            </a:r>
            <a:br>
              <a:rPr lang="en-US" sz="2200" dirty="0" smtClean="0"/>
            </a:br>
            <a:r>
              <a:rPr lang="en-US" sz="2200" dirty="0" smtClean="0"/>
              <a:t>-Single-breasted, vent less blazers</a:t>
            </a:r>
            <a:br>
              <a:rPr lang="en-US" sz="2200" dirty="0" smtClean="0"/>
            </a:br>
            <a:r>
              <a:rPr lang="en-US" sz="2200" dirty="0" smtClean="0"/>
              <a:t>-Sleek suits</a:t>
            </a:r>
            <a:br>
              <a:rPr lang="en-US" sz="2200" dirty="0" smtClean="0"/>
            </a:br>
            <a:r>
              <a:rPr lang="en-US" sz="2200" dirty="0" smtClean="0"/>
              <a:t>-Sweaters in thin fabrics</a:t>
            </a:r>
            <a:br>
              <a:rPr lang="en-US" sz="2200" dirty="0" smtClean="0"/>
            </a:br>
            <a:r>
              <a:rPr lang="en-US" sz="2200" dirty="0" smtClean="0"/>
              <a:t>-Shoes and boots with 1cm to 2.5cm heel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imagesCAVO0NC9.jpg"/>
          <p:cNvPicPr>
            <a:picLocks noChangeAspect="1"/>
          </p:cNvPicPr>
          <p:nvPr/>
        </p:nvPicPr>
        <p:blipFill>
          <a:blip r:embed="rId2" cstate="print"/>
          <a:srcRect l="82147" t="15508" r="2434" b="-3448"/>
          <a:stretch>
            <a:fillRect/>
          </a:stretch>
        </p:blipFill>
        <p:spPr>
          <a:xfrm>
            <a:off x="5181600" y="2667000"/>
            <a:ext cx="1447800" cy="38889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2800" y="5791200"/>
            <a:ext cx="870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SHORT</a:t>
            </a:r>
            <a:endParaRPr lang="en-US" b="1" dirty="0"/>
          </a:p>
        </p:txBody>
      </p:sp>
      <p:pic>
        <p:nvPicPr>
          <p:cNvPr id="5" name="Picture 4" descr="Suit 1.jpg"/>
          <p:cNvPicPr>
            <a:picLocks noChangeAspect="1"/>
          </p:cNvPicPr>
          <p:nvPr/>
        </p:nvPicPr>
        <p:blipFill>
          <a:blip r:embed="rId3" cstate="print"/>
          <a:srcRect l="67500" t="12179" r="17500" b="51146"/>
          <a:stretch>
            <a:fillRect/>
          </a:stretch>
        </p:blipFill>
        <p:spPr>
          <a:xfrm>
            <a:off x="7391400" y="228600"/>
            <a:ext cx="1752600" cy="3115733"/>
          </a:xfrm>
          <a:prstGeom prst="rect">
            <a:avLst/>
          </a:prstGeom>
        </p:spPr>
      </p:pic>
      <p:pic>
        <p:nvPicPr>
          <p:cNvPr id="7" name="Picture 6" descr="collars for men.jpg"/>
          <p:cNvPicPr>
            <a:picLocks noChangeAspect="1"/>
          </p:cNvPicPr>
          <p:nvPr/>
        </p:nvPicPr>
        <p:blipFill>
          <a:blip r:embed="rId4" cstate="print"/>
          <a:srcRect l="45843" t="43333" r="29707" b="40000"/>
          <a:stretch>
            <a:fillRect/>
          </a:stretch>
        </p:blipFill>
        <p:spPr>
          <a:xfrm>
            <a:off x="7086600" y="3505200"/>
            <a:ext cx="1905000" cy="17859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6354762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TALL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What You Need To Know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-Favor straight-leg trousers, two-button blazers and don't forget to have clothes tailored.</a:t>
            </a:r>
            <a:br>
              <a:rPr lang="en-US" sz="1800" dirty="0" smtClean="0"/>
            </a:br>
            <a:r>
              <a:rPr lang="en-US" sz="1800" dirty="0" smtClean="0"/>
              <a:t>-Avoid wearing the same color head to toe - break you body up with color and pattern.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sz="2000" dirty="0" smtClean="0"/>
              <a:t>Double-breasted blazers and jackets</a:t>
            </a:r>
            <a:br>
              <a:rPr lang="en-US" sz="2000" dirty="0" smtClean="0"/>
            </a:br>
            <a:r>
              <a:rPr lang="en-US" sz="2000" dirty="0" smtClean="0"/>
              <a:t>-Turtleneck shirts and sweaters</a:t>
            </a:r>
            <a:br>
              <a:rPr lang="en-US" sz="2000" dirty="0" smtClean="0"/>
            </a:br>
            <a:r>
              <a:rPr lang="en-US" sz="2000" dirty="0" smtClean="0"/>
              <a:t>-Wider ties and belts</a:t>
            </a:r>
            <a:br>
              <a:rPr lang="en-US" sz="2000" dirty="0" smtClean="0"/>
            </a:br>
            <a:r>
              <a:rPr lang="en-US" sz="2000" dirty="0" smtClean="0"/>
              <a:t>-Custom-tailored suit</a:t>
            </a:r>
            <a:br>
              <a:rPr lang="en-US" sz="2000" dirty="0" smtClean="0"/>
            </a:br>
            <a:r>
              <a:rPr lang="en-US" sz="2000" dirty="0" smtClean="0"/>
              <a:t>-Just-below-the-knee coats with belts</a:t>
            </a:r>
            <a:br>
              <a:rPr lang="en-US" sz="2000" dirty="0" smtClean="0"/>
            </a:br>
            <a:r>
              <a:rPr lang="en-US" sz="2000" dirty="0" smtClean="0"/>
              <a:t>-Straight-leg trousers and jeans</a:t>
            </a:r>
            <a:br>
              <a:rPr lang="en-US" sz="2000" dirty="0" smtClean="0"/>
            </a:br>
            <a:r>
              <a:rPr lang="en-US" sz="2000" dirty="0" smtClean="0"/>
              <a:t>-Hip-length two-button blazers</a:t>
            </a:r>
            <a:br>
              <a:rPr lang="en-US" sz="2000" dirty="0" smtClean="0"/>
            </a:br>
            <a:r>
              <a:rPr lang="en-US" sz="2000" dirty="0" smtClean="0"/>
              <a:t>-Thin-soled shoes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imagesCAVO0NC9.jpg"/>
          <p:cNvPicPr>
            <a:picLocks noChangeAspect="1"/>
          </p:cNvPicPr>
          <p:nvPr/>
        </p:nvPicPr>
        <p:blipFill>
          <a:blip r:embed="rId2" cstate="print"/>
          <a:srcRect l="54893" t="-7143" r="23088" b="-1948"/>
          <a:stretch>
            <a:fillRect/>
          </a:stretch>
        </p:blipFill>
        <p:spPr>
          <a:xfrm>
            <a:off x="4724400" y="2590800"/>
            <a:ext cx="1752600" cy="408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60960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TALL</a:t>
            </a:r>
            <a:endParaRPr lang="en-US" sz="2800" b="1" dirty="0"/>
          </a:p>
        </p:txBody>
      </p:sp>
      <p:pic>
        <p:nvPicPr>
          <p:cNvPr id="5" name="Picture 4" descr="suit 2.jpg"/>
          <p:cNvPicPr>
            <a:picLocks noChangeAspect="1"/>
          </p:cNvPicPr>
          <p:nvPr/>
        </p:nvPicPr>
        <p:blipFill>
          <a:blip r:embed="rId3" cstate="print"/>
          <a:srcRect l="2500" t="12179" r="83333" b="54584"/>
          <a:stretch>
            <a:fillRect/>
          </a:stretch>
        </p:blipFill>
        <p:spPr>
          <a:xfrm>
            <a:off x="6400800" y="2819400"/>
            <a:ext cx="1905000" cy="32497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6354762"/>
          </a:xfrm>
        </p:spPr>
        <p:txBody>
          <a:bodyPr>
            <a:normAutofit fontScale="90000"/>
          </a:bodyPr>
          <a:lstStyle/>
          <a:p>
            <a:pPr algn="l"/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b="1" dirty="0" smtClean="0"/>
              <a:t>SKINNY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What You Need To Know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-Make friends with EU imports like H&amp;M and Zara.</a:t>
            </a:r>
            <a:br>
              <a:rPr lang="en-US" sz="1800" dirty="0" smtClean="0"/>
            </a:br>
            <a:r>
              <a:rPr lang="en-US" sz="1800" dirty="0" smtClean="0"/>
              <a:t>-Contrary to popular belief, vertical stripes can make you appear larger.</a:t>
            </a:r>
            <a:br>
              <a:rPr lang="en-US" sz="1800" dirty="0" smtClean="0"/>
            </a:br>
            <a:r>
              <a:rPr lang="en-US" sz="1800" dirty="0" smtClean="0"/>
              <a:t>-Fashion trends were designed with your body type in mind - take advantage of it.</a:t>
            </a:r>
            <a:br>
              <a:rPr lang="en-US" sz="1800" dirty="0" smtClean="0"/>
            </a:br>
            <a:r>
              <a:rPr lang="en-US" sz="2000" dirty="0" smtClean="0">
                <a:hlinkClick r:id="rId2" tooltip="Double-breasted blazers"/>
              </a:rPr>
              <a:t> </a:t>
            </a:r>
            <a:br>
              <a:rPr lang="en-US" sz="2000" dirty="0" smtClean="0">
                <a:hlinkClick r:id="rId2" tooltip="Double-breasted blazers"/>
              </a:rPr>
            </a:br>
            <a:r>
              <a:rPr lang="en-US" sz="2000" i="1" dirty="0" smtClean="0"/>
              <a:t>- </a:t>
            </a:r>
            <a:r>
              <a:rPr lang="en-US" sz="2000" dirty="0" smtClean="0"/>
              <a:t>Double Breasted blazers and jackets</a:t>
            </a:r>
            <a:br>
              <a:rPr lang="en-US" sz="2000" dirty="0" smtClean="0"/>
            </a:br>
            <a:r>
              <a:rPr lang="en-US" sz="2000" dirty="0" smtClean="0"/>
              <a:t>-Heavy-knit sweaters</a:t>
            </a:r>
            <a:br>
              <a:rPr lang="en-US" sz="2000" dirty="0" smtClean="0"/>
            </a:br>
            <a:r>
              <a:rPr lang="en-US" sz="2000" dirty="0" smtClean="0"/>
              <a:t>-Crew-neck tees</a:t>
            </a:r>
            <a:br>
              <a:rPr lang="en-US" sz="2000" dirty="0" smtClean="0"/>
            </a:br>
            <a:r>
              <a:rPr lang="en-US" sz="2000" dirty="0" smtClean="0"/>
              <a:t>-Straight-leg or slim boot cut jeans</a:t>
            </a:r>
            <a:br>
              <a:rPr lang="en-US" sz="2000" dirty="0" smtClean="0"/>
            </a:br>
            <a:r>
              <a:rPr lang="en-US" sz="2000" dirty="0" smtClean="0"/>
              <a:t>-Flat-front trousers</a:t>
            </a:r>
            <a:br>
              <a:rPr lang="en-US" sz="2000" dirty="0" smtClean="0"/>
            </a:br>
            <a:r>
              <a:rPr lang="en-US" sz="2000" dirty="0" smtClean="0"/>
              <a:t>-Single or double-button blazers</a:t>
            </a:r>
            <a:br>
              <a:rPr lang="en-US" sz="2000" dirty="0" smtClean="0"/>
            </a:br>
            <a:r>
              <a:rPr lang="en-US" sz="2000" dirty="0" smtClean="0"/>
              <a:t>-Vertically striped dress shirts</a:t>
            </a:r>
            <a:br>
              <a:rPr lang="en-US" sz="2000" dirty="0" smtClean="0"/>
            </a:br>
            <a:r>
              <a:rPr lang="en-US" sz="2000" dirty="0" smtClean="0"/>
              <a:t>-Military-style jackets</a:t>
            </a:r>
            <a:br>
              <a:rPr lang="en-US" sz="2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imagesCAVO0NC9.jpg"/>
          <p:cNvPicPr>
            <a:picLocks noChangeAspect="1"/>
          </p:cNvPicPr>
          <p:nvPr/>
        </p:nvPicPr>
        <p:blipFill>
          <a:blip r:embed="rId3" cstate="print"/>
          <a:srcRect t="5195" r="80428" b="-3896"/>
          <a:stretch>
            <a:fillRect/>
          </a:stretch>
        </p:blipFill>
        <p:spPr>
          <a:xfrm>
            <a:off x="7423484" y="1752600"/>
            <a:ext cx="1720516" cy="4086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9000" y="609600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SKINNY</a:t>
            </a:r>
            <a:endParaRPr lang="en-US" b="1" dirty="0"/>
          </a:p>
        </p:txBody>
      </p:sp>
      <p:pic>
        <p:nvPicPr>
          <p:cNvPr id="5" name="Picture 4" descr="suit 2.jpg"/>
          <p:cNvPicPr>
            <a:picLocks noChangeAspect="1"/>
          </p:cNvPicPr>
          <p:nvPr/>
        </p:nvPicPr>
        <p:blipFill>
          <a:blip r:embed="rId4" cstate="print"/>
          <a:srcRect l="31667" t="14472" r="53333" b="54584"/>
          <a:stretch>
            <a:fillRect/>
          </a:stretch>
        </p:blipFill>
        <p:spPr>
          <a:xfrm>
            <a:off x="5257800" y="2971800"/>
            <a:ext cx="1752600" cy="2628900"/>
          </a:xfrm>
          <a:prstGeom prst="rect">
            <a:avLst/>
          </a:prstGeom>
        </p:spPr>
      </p:pic>
      <p:pic>
        <p:nvPicPr>
          <p:cNvPr id="7" name="Content Placeholder 3" descr="Men's_Dress_shirts_(2).jpg"/>
          <p:cNvPicPr>
            <a:picLocks noChangeAspect="1"/>
          </p:cNvPicPr>
          <p:nvPr/>
        </p:nvPicPr>
        <p:blipFill>
          <a:blip r:embed="rId5" cstate="print"/>
          <a:srcRect l="24825" t="119" r="48909" b="51790"/>
          <a:stretch>
            <a:fillRect/>
          </a:stretch>
        </p:blipFill>
        <p:spPr>
          <a:xfrm>
            <a:off x="3581400" y="4267200"/>
            <a:ext cx="1524000" cy="20495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Determining Colors Factors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724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 </a:t>
            </a:r>
            <a:r>
              <a:rPr lang="en-US" b="1" dirty="0" smtClean="0"/>
              <a:t>Skin Undertones</a:t>
            </a:r>
            <a:endParaRPr lang="en-US" dirty="0" smtClean="0"/>
          </a:p>
          <a:p>
            <a:pPr lvl="3"/>
            <a:r>
              <a:rPr lang="en-US" b="1" i="1" dirty="0" smtClean="0"/>
              <a:t>Blue</a:t>
            </a:r>
            <a:r>
              <a:rPr lang="en-US" b="1" dirty="0" smtClean="0"/>
              <a:t> (Cool) - Sallow or Olive, Fair to Black</a:t>
            </a:r>
            <a:r>
              <a:rPr lang="en-US" dirty="0" smtClean="0"/>
              <a:t> </a:t>
            </a:r>
          </a:p>
          <a:p>
            <a:pPr lvl="3"/>
            <a:r>
              <a:rPr lang="en-US" b="1" i="1" dirty="0" smtClean="0"/>
              <a:t>Yellow </a:t>
            </a:r>
            <a:r>
              <a:rPr lang="en-US" b="1" dirty="0" smtClean="0"/>
              <a:t>(Warm) - Milky, Golden Freckles</a:t>
            </a:r>
            <a:endParaRPr lang="en-US" dirty="0" smtClean="0"/>
          </a:p>
          <a:p>
            <a:r>
              <a:rPr lang="en-US" dirty="0" smtClean="0"/>
              <a:t> </a:t>
            </a:r>
            <a:r>
              <a:rPr lang="en-US" b="1" dirty="0" smtClean="0"/>
              <a:t>Hair</a:t>
            </a:r>
            <a:endParaRPr lang="en-US" dirty="0" smtClean="0"/>
          </a:p>
          <a:p>
            <a:pPr lvl="2"/>
            <a:r>
              <a:rPr lang="en-US" b="1" i="1" dirty="0" smtClean="0"/>
              <a:t>Cool</a:t>
            </a:r>
            <a:r>
              <a:rPr lang="en-US" b="1" dirty="0" smtClean="0"/>
              <a:t> - Light to Dark Blonde, Light to Dark Brown and Black</a:t>
            </a:r>
            <a:r>
              <a:rPr lang="en-US" dirty="0" smtClean="0"/>
              <a:t> </a:t>
            </a:r>
          </a:p>
          <a:p>
            <a:pPr lvl="2"/>
            <a:r>
              <a:rPr lang="en-US" b="1" i="1" dirty="0" smtClean="0"/>
              <a:t>Warm</a:t>
            </a:r>
            <a:r>
              <a:rPr lang="en-US" b="1" dirty="0" smtClean="0"/>
              <a:t> - Light to Dark Golden or Honey Blonde, Light to Dark Warm Brown, Strawberry to Deep Copper Red</a:t>
            </a:r>
            <a:endParaRPr lang="en-US" dirty="0" smtClean="0"/>
          </a:p>
          <a:p>
            <a:r>
              <a:rPr lang="en-US" dirty="0" smtClean="0"/>
              <a:t> </a:t>
            </a:r>
            <a:r>
              <a:rPr lang="en-US" b="1" dirty="0" smtClean="0"/>
              <a:t>Eyes</a:t>
            </a:r>
            <a:endParaRPr lang="en-US" dirty="0" smtClean="0"/>
          </a:p>
          <a:p>
            <a:pPr lvl="2"/>
            <a:r>
              <a:rPr lang="en-US" b="1" i="1" dirty="0" smtClean="0"/>
              <a:t>Cool </a:t>
            </a:r>
            <a:r>
              <a:rPr lang="en-US" b="1" dirty="0" smtClean="0"/>
              <a:t>- Light to Dark Blue, Hazel, Green or Brown</a:t>
            </a:r>
            <a:r>
              <a:rPr lang="en-US" dirty="0" smtClean="0"/>
              <a:t> </a:t>
            </a:r>
          </a:p>
          <a:p>
            <a:pPr lvl="2"/>
            <a:r>
              <a:rPr lang="en-US" b="1" i="1" dirty="0" smtClean="0"/>
              <a:t>Warm</a:t>
            </a:r>
            <a:r>
              <a:rPr lang="en-US" b="1" dirty="0" smtClean="0"/>
              <a:t> - Turquoise to Blue Green, Hazel, Green or Brown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752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FIRST IMPRESSION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2133600"/>
            <a:ext cx="3962400" cy="4419600"/>
          </a:xfrm>
        </p:spPr>
        <p:txBody>
          <a:bodyPr>
            <a:normAutofit fontScale="77500" lnSpcReduction="20000"/>
          </a:bodyPr>
          <a:lstStyle/>
          <a:p>
            <a:r>
              <a:rPr lang="en-US" sz="6000" dirty="0" smtClean="0"/>
              <a:t>55% Visual</a:t>
            </a:r>
          </a:p>
          <a:p>
            <a:pPr>
              <a:buNone/>
            </a:pPr>
            <a:r>
              <a:rPr lang="en-US" dirty="0" smtClean="0"/>
              <a:t> (What you wear: how you look and act)</a:t>
            </a:r>
          </a:p>
          <a:p>
            <a:r>
              <a:rPr lang="en-US" sz="6000" dirty="0" smtClean="0"/>
              <a:t>38% Vocal </a:t>
            </a:r>
          </a:p>
          <a:p>
            <a:pPr>
              <a:buNone/>
            </a:pPr>
            <a:r>
              <a:rPr lang="en-US" dirty="0" smtClean="0"/>
              <a:t>(How you speak: the tone of your voice)</a:t>
            </a:r>
          </a:p>
          <a:p>
            <a:r>
              <a:rPr lang="en-US" sz="6000" dirty="0" smtClean="0"/>
              <a:t>7%Verbal</a:t>
            </a:r>
          </a:p>
          <a:p>
            <a:pPr>
              <a:buNone/>
            </a:pPr>
            <a:r>
              <a:rPr lang="en-US" dirty="0" smtClean="0"/>
              <a:t>(What you say: the words you say)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743200"/>
            <a:ext cx="365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5400" dirty="0" smtClean="0"/>
              <a:t>1- VISUAL</a:t>
            </a:r>
          </a:p>
          <a:p>
            <a:pPr>
              <a:buFont typeface="Arial" pitchFamily="34" charset="0"/>
              <a:buChar char="•"/>
            </a:pPr>
            <a:r>
              <a:rPr lang="en-US" sz="5400" dirty="0" smtClean="0"/>
              <a:t>2- VOCAL</a:t>
            </a:r>
          </a:p>
          <a:p>
            <a:pPr>
              <a:buFont typeface="Arial" pitchFamily="34" charset="0"/>
              <a:buChar char="•"/>
            </a:pPr>
            <a:r>
              <a:rPr lang="en-US" sz="5400" dirty="0" smtClean="0"/>
              <a:t>3- VERBAL</a:t>
            </a:r>
            <a:endParaRPr lang="en-US" sz="5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2971799" cy="5969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Good Fit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1066800"/>
            <a:ext cx="2971800" cy="54102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Summary:</a:t>
            </a:r>
          </a:p>
          <a:p>
            <a:endParaRPr lang="en-US" sz="1800" dirty="0" smtClean="0"/>
          </a:p>
          <a:p>
            <a:r>
              <a:rPr lang="en-US" sz="1800" dirty="0" smtClean="0"/>
              <a:t>1-Waist and neckline: Enough room for 2 fingers</a:t>
            </a:r>
          </a:p>
          <a:p>
            <a:r>
              <a:rPr lang="en-US" sz="1800" dirty="0" smtClean="0"/>
              <a:t>2- Straight waistlines and hemlines Horizontally  </a:t>
            </a:r>
          </a:p>
          <a:p>
            <a:r>
              <a:rPr lang="en-US" sz="1800" dirty="0" smtClean="0"/>
              <a:t>3- Able to lift arms.</a:t>
            </a:r>
          </a:p>
          <a:p>
            <a:r>
              <a:rPr lang="en-US" sz="1800" dirty="0" smtClean="0"/>
              <a:t>4- No clinging or horizontal lines forming.</a:t>
            </a:r>
          </a:p>
          <a:p>
            <a:r>
              <a:rPr lang="en-US" sz="1800" dirty="0" smtClean="0"/>
              <a:t>6- Length to  top of shoes.</a:t>
            </a:r>
          </a:p>
          <a:p>
            <a:r>
              <a:rPr lang="en-US" sz="1800" dirty="0" smtClean="0"/>
              <a:t>7- When sitting , skirts should not  be too short.</a:t>
            </a:r>
          </a:p>
          <a:p>
            <a:r>
              <a:rPr lang="en-US" sz="1800" dirty="0" smtClean="0"/>
              <a:t>8- Ties’ length reaches top of the belt.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97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Introduce the “less important” person to the “most important” person: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(Mention the name of the higher status person first)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2773363"/>
          </a:xfrm>
        </p:spPr>
        <p:txBody>
          <a:bodyPr/>
          <a:lstStyle/>
          <a:p>
            <a:r>
              <a:rPr lang="en-US" i="1" dirty="0" smtClean="0"/>
              <a:t>Mr. Haddad, I’d like to present my daughter Mona.</a:t>
            </a:r>
          </a:p>
          <a:p>
            <a:r>
              <a:rPr lang="en-US" i="1" dirty="0" smtClean="0"/>
              <a:t>Mona, this is Mr. Kamal Haddad, the president of our company.</a:t>
            </a:r>
            <a:endParaRPr lang="en-US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Voice</a:t>
            </a:r>
            <a:endParaRPr lang="en-US" dirty="0"/>
          </a:p>
        </p:txBody>
      </p:sp>
      <p:pic>
        <p:nvPicPr>
          <p:cNvPr id="4" name="Content Placeholder 3" descr="VoiceBroadcast_graphi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553200" y="3657600"/>
            <a:ext cx="2233111" cy="289560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9600" y="1295400"/>
            <a:ext cx="6477000" cy="5181600"/>
          </a:xfrm>
        </p:spPr>
        <p:txBody>
          <a:bodyPr/>
          <a:lstStyle/>
          <a:p>
            <a:r>
              <a:rPr lang="en-US" dirty="0" smtClean="0"/>
              <a:t>Speak clearly.</a:t>
            </a:r>
          </a:p>
          <a:p>
            <a:r>
              <a:rPr lang="en-US" dirty="0" smtClean="0"/>
              <a:t>Live your words.</a:t>
            </a:r>
          </a:p>
          <a:p>
            <a:r>
              <a:rPr lang="en-US" dirty="0" smtClean="0"/>
              <a:t>Articulate and pronounce your words well.</a:t>
            </a:r>
          </a:p>
          <a:p>
            <a:r>
              <a:rPr lang="en-US" dirty="0" smtClean="0"/>
              <a:t>Show confidence by lowering your tone.</a:t>
            </a:r>
          </a:p>
          <a:p>
            <a:r>
              <a:rPr lang="en-US" dirty="0" smtClean="0"/>
              <a:t>Pause a moment before important points.</a:t>
            </a:r>
          </a:p>
          <a:p>
            <a:r>
              <a:rPr lang="en-US" dirty="0" smtClean="0"/>
              <a:t>Rely on vocal variety by changing your tone and voice level.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 Etiquette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1- Always answer with a smile.</a:t>
            </a:r>
          </a:p>
          <a:p>
            <a:r>
              <a:rPr lang="en-US" dirty="0" smtClean="0"/>
              <a:t>2-Answer within 3 rings.</a:t>
            </a:r>
          </a:p>
          <a:p>
            <a:r>
              <a:rPr lang="en-US" dirty="0" smtClean="0"/>
              <a:t>3- State the company’s name.</a:t>
            </a:r>
          </a:p>
          <a:p>
            <a:r>
              <a:rPr lang="en-US" dirty="0" smtClean="0"/>
              <a:t>4- Greet with good morning, good afternoon or good evening.</a:t>
            </a:r>
          </a:p>
          <a:p>
            <a:r>
              <a:rPr lang="en-US" dirty="0" smtClean="0"/>
              <a:t>5- State your name.</a:t>
            </a:r>
          </a:p>
          <a:p>
            <a:r>
              <a:rPr lang="en-US" dirty="0" smtClean="0"/>
              <a:t>6- Never address a caller as well as employees by his or her first name.</a:t>
            </a:r>
          </a:p>
          <a:p>
            <a:r>
              <a:rPr lang="en-US" dirty="0" smtClean="0"/>
              <a:t>7-</a:t>
            </a:r>
            <a:r>
              <a:rPr lang="en-US" b="1" dirty="0" smtClean="0"/>
              <a:t> Ask if you may </a:t>
            </a:r>
            <a:r>
              <a:rPr lang="en-US" dirty="0" smtClean="0"/>
              <a:t>take a message if the person needed is away from his or her desk.</a:t>
            </a:r>
          </a:p>
          <a:p>
            <a:r>
              <a:rPr lang="en-US" dirty="0" smtClean="0"/>
              <a:t>8- Take specific detailed message on paper.</a:t>
            </a:r>
          </a:p>
          <a:p>
            <a:r>
              <a:rPr lang="en-US" dirty="0" smtClean="0"/>
              <a:t>9- Have a brief summary before you hang up.</a:t>
            </a:r>
          </a:p>
          <a:p>
            <a:r>
              <a:rPr lang="en-US" dirty="0" smtClean="0"/>
              <a:t>10- For transfers…Listen to what or who the caller needs and then ask if you may transfer him or her to the proper person that could help.</a:t>
            </a:r>
          </a:p>
          <a:p>
            <a:r>
              <a:rPr lang="en-US" dirty="0" smtClean="0"/>
              <a:t>11- Never transfer a call without informing the person you are transferring to that he or she has a phone call and if possible giving them the name and reason to the call.</a:t>
            </a:r>
          </a:p>
          <a:p>
            <a:r>
              <a:rPr lang="en-US" dirty="0" smtClean="0"/>
              <a:t>12- Always finish the call with a thank you.</a:t>
            </a:r>
          </a:p>
          <a:p>
            <a:r>
              <a:rPr lang="en-US" dirty="0" smtClean="0"/>
              <a:t>13- Never hang up before the caller hangs up.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ttitude checklist.jpg"/>
          <p:cNvPicPr>
            <a:picLocks noChangeAspect="1"/>
          </p:cNvPicPr>
          <p:nvPr/>
        </p:nvPicPr>
        <p:blipFill>
          <a:blip r:embed="rId2" cstate="print"/>
          <a:srcRect t="13151"/>
          <a:stretch>
            <a:fillRect/>
          </a:stretch>
        </p:blipFill>
        <p:spPr>
          <a:xfrm>
            <a:off x="2286001" y="1371600"/>
            <a:ext cx="4204084" cy="530195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and attitude check up list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What you should not have or do…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52578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Smoke or have any cigarette buts in your office.</a:t>
            </a:r>
          </a:p>
          <a:p>
            <a:r>
              <a:rPr lang="en-US" sz="2800" dirty="0" smtClean="0"/>
              <a:t>Have a very messy desk.</a:t>
            </a:r>
          </a:p>
          <a:p>
            <a:r>
              <a:rPr lang="en-US" sz="2800" dirty="0" smtClean="0"/>
              <a:t>Have a dirty desk.</a:t>
            </a:r>
          </a:p>
          <a:p>
            <a:r>
              <a:rPr lang="en-US" sz="2800" dirty="0" smtClean="0"/>
              <a:t>Have an unorganized desk.</a:t>
            </a:r>
          </a:p>
          <a:p>
            <a:r>
              <a:rPr lang="en-US" sz="2800" dirty="0" smtClean="0"/>
              <a:t>Have too many family photographs or children artwork.</a:t>
            </a:r>
          </a:p>
          <a:p>
            <a:r>
              <a:rPr lang="en-US" sz="2800" dirty="0" smtClean="0"/>
              <a:t>Have non work related magazines.</a:t>
            </a:r>
          </a:p>
          <a:p>
            <a:r>
              <a:rPr lang="en-US" sz="2800" dirty="0" smtClean="0"/>
              <a:t>Eat at your desk.</a:t>
            </a:r>
          </a:p>
          <a:p>
            <a:r>
              <a:rPr lang="en-US" sz="2800" dirty="0" smtClean="0"/>
              <a:t>Inappropriate posters.</a:t>
            </a:r>
          </a:p>
          <a:p>
            <a:r>
              <a:rPr lang="en-US" sz="2800" dirty="0" smtClean="0"/>
              <a:t>Religious materials.</a:t>
            </a:r>
          </a:p>
          <a:p>
            <a:r>
              <a:rPr lang="en-US" sz="2800" dirty="0" smtClean="0"/>
              <a:t>Leave an unclean shared kitchen.</a:t>
            </a:r>
          </a:p>
          <a:p>
            <a:r>
              <a:rPr lang="en-US" sz="2800" dirty="0" smtClean="0"/>
              <a:t>Have an unclean car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 </a:t>
            </a:r>
            <a:r>
              <a:rPr lang="en-US" sz="6000" b="1" dirty="0" smtClean="0"/>
              <a:t>MASTER YOUR IMAGE =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458200" cy="42973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1- Master Your LOOK </a:t>
            </a:r>
            <a:r>
              <a:rPr lang="en-US" sz="1800" dirty="0" smtClean="0"/>
              <a:t>(appearance)</a:t>
            </a:r>
            <a:endParaRPr lang="en-US" sz="4800" dirty="0" smtClean="0"/>
          </a:p>
          <a:p>
            <a:r>
              <a:rPr lang="en-US" sz="4800" dirty="0" smtClean="0"/>
              <a:t>2- Master Your Behavior </a:t>
            </a:r>
            <a:r>
              <a:rPr lang="en-US" sz="1800" dirty="0" smtClean="0"/>
              <a:t>(action + attitude)</a:t>
            </a:r>
          </a:p>
          <a:p>
            <a:r>
              <a:rPr lang="en-US" sz="4800" dirty="0" smtClean="0"/>
              <a:t>3- Master Your Environment               </a:t>
            </a:r>
          </a:p>
          <a:p>
            <a:pPr>
              <a:buNone/>
            </a:pPr>
            <a:r>
              <a:rPr lang="en-US" sz="1800" dirty="0" smtClean="0"/>
              <a:t>                   (office + car + dining)</a:t>
            </a:r>
            <a:endParaRPr lang="en-US" sz="4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7772400" cy="1362075"/>
          </a:xfrm>
        </p:spPr>
        <p:txBody>
          <a:bodyPr/>
          <a:lstStyle/>
          <a:p>
            <a:r>
              <a:rPr lang="en-US" dirty="0" smtClean="0"/>
              <a:t>Tips for Balanced body women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0" y="2133600"/>
            <a:ext cx="7772400" cy="39624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Waistbandless / narrow bands on skirts and pants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Narrow to medium width belts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Dress, skirt and pant waistlines that sit just above or below the natural waistline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Dresses that flow through the waist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High to mid body focal points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Medium-low to high heels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Shoes and sandals that expose a lot of foot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5" name="Picture 4" descr="006.jpg"/>
          <p:cNvPicPr>
            <a:picLocks noChangeAspect="1"/>
          </p:cNvPicPr>
          <p:nvPr/>
        </p:nvPicPr>
        <p:blipFill>
          <a:blip r:embed="rId2" cstate="print"/>
          <a:srcRect r="71990" b="1967"/>
          <a:stretch>
            <a:fillRect/>
          </a:stretch>
        </p:blipFill>
        <p:spPr>
          <a:xfrm>
            <a:off x="7924800" y="1981200"/>
            <a:ext cx="990600" cy="41665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6705600" cy="1362075"/>
          </a:xfrm>
        </p:spPr>
        <p:txBody>
          <a:bodyPr/>
          <a:lstStyle/>
          <a:p>
            <a:r>
              <a:rPr lang="en-US" dirty="0" smtClean="0"/>
              <a:t>Balanced body for Men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28600" y="2514600"/>
            <a:ext cx="7162800" cy="20574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This body is the easiest to dress.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Height, weight, bone structure, age and prominent features will have to be considered.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00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l="34505" r="35089" b="859"/>
          <a:stretch>
            <a:fillRect/>
          </a:stretch>
        </p:blipFill>
        <p:spPr>
          <a:xfrm>
            <a:off x="7696200" y="0"/>
            <a:ext cx="1447800" cy="54292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991600" cy="128587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Tips for Long legs/ short torso women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6705600" cy="5181600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Low hip and longer over blouses, tops and jackets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Eyes down accessories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Skirts and pants without waistbands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Medium to wide pants and skirts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Narrow non-contrasting belts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Dresses that flow through the waistline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Long-line accessories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Contrast between hemline, legs and shoes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Long shorts and cut-off pants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Low to medium-high heels</a:t>
            </a:r>
          </a:p>
        </p:txBody>
      </p:sp>
      <p:pic>
        <p:nvPicPr>
          <p:cNvPr id="5" name="Picture 4" descr="005.jpg"/>
          <p:cNvPicPr>
            <a:picLocks noChangeAspect="1"/>
          </p:cNvPicPr>
          <p:nvPr/>
        </p:nvPicPr>
        <p:blipFill>
          <a:blip r:embed="rId2" cstate="print"/>
          <a:srcRect t="3953" r="51661" b="3803"/>
          <a:stretch>
            <a:fillRect/>
          </a:stretch>
        </p:blipFill>
        <p:spPr>
          <a:xfrm>
            <a:off x="7696200" y="1143000"/>
            <a:ext cx="1447800" cy="5334000"/>
          </a:xfrm>
          <a:prstGeom prst="rect">
            <a:avLst/>
          </a:prstGeom>
        </p:spPr>
      </p:pic>
      <p:pic>
        <p:nvPicPr>
          <p:cNvPr id="7" name="Picture 6" descr="005.jpg"/>
          <p:cNvPicPr>
            <a:picLocks noChangeAspect="1"/>
          </p:cNvPicPr>
          <p:nvPr/>
        </p:nvPicPr>
        <p:blipFill>
          <a:blip r:embed="rId3" cstate="print"/>
          <a:srcRect l="57789" t="11885" r="23308" b="49491"/>
          <a:stretch>
            <a:fillRect/>
          </a:stretch>
        </p:blipFill>
        <p:spPr>
          <a:xfrm>
            <a:off x="6248400" y="3200400"/>
            <a:ext cx="1219200" cy="335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1"/>
            <a:ext cx="8686800" cy="1066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Tips for Long legs/ short torso men</a:t>
            </a:r>
            <a:endParaRPr lang="en-US" sz="36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6781800" cy="241458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Pants are easy to find.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Jackets, T-Shirts, and sweaters that are short enough to their arm lengths are hard to find.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 descr="005.jpg"/>
          <p:cNvPicPr>
            <a:picLocks noChangeAspect="1"/>
          </p:cNvPicPr>
          <p:nvPr/>
        </p:nvPicPr>
        <p:blipFill>
          <a:blip r:embed="rId2" cstate="print"/>
          <a:srcRect l="64701" t="5319" b="2438"/>
          <a:stretch>
            <a:fillRect/>
          </a:stretch>
        </p:blipFill>
        <p:spPr>
          <a:xfrm>
            <a:off x="7385102" y="1295400"/>
            <a:ext cx="1758898" cy="52862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83820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Tips for short Legs/Long Torso women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5867400" cy="51054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 Eyes-up accessories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Straight skirts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Waistlines just above natural waist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Low contrast between hemline, legs and shoes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Medium to wide belts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Waisted as well as non - waisted dresses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Slim-line, tapered, straight or bootleg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Medium to high heels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Short to medium length dress, pant and shorts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Shoes and sandals that expose a lot of foot 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5" name="Picture 4" descr="006.jpg"/>
          <p:cNvPicPr>
            <a:picLocks noChangeAspect="1"/>
          </p:cNvPicPr>
          <p:nvPr/>
        </p:nvPicPr>
        <p:blipFill>
          <a:blip r:embed="rId2" cstate="print"/>
          <a:srcRect l="69241" t="4254"/>
          <a:stretch>
            <a:fillRect/>
          </a:stretch>
        </p:blipFill>
        <p:spPr>
          <a:xfrm>
            <a:off x="7696200" y="990600"/>
            <a:ext cx="1447800" cy="5492188"/>
          </a:xfrm>
          <a:prstGeom prst="rect">
            <a:avLst/>
          </a:prstGeom>
        </p:spPr>
      </p:pic>
      <p:pic>
        <p:nvPicPr>
          <p:cNvPr id="8" name="Picture 7" descr="005.jpg"/>
          <p:cNvPicPr>
            <a:picLocks noChangeAspect="1"/>
          </p:cNvPicPr>
          <p:nvPr/>
        </p:nvPicPr>
        <p:blipFill>
          <a:blip r:embed="rId3" cstate="print"/>
          <a:srcRect l="21392" t="13392" r="43642" b="48819"/>
          <a:stretch>
            <a:fillRect/>
          </a:stretch>
        </p:blipFill>
        <p:spPr>
          <a:xfrm>
            <a:off x="5867400" y="1143000"/>
            <a:ext cx="1676401" cy="2438401"/>
          </a:xfrm>
          <a:prstGeom prst="rect">
            <a:avLst/>
          </a:prstGeom>
        </p:spPr>
      </p:pic>
      <p:pic>
        <p:nvPicPr>
          <p:cNvPr id="9" name="Picture 8" descr="005o.jpg"/>
          <p:cNvPicPr>
            <a:picLocks noChangeAspect="1"/>
          </p:cNvPicPr>
          <p:nvPr/>
        </p:nvPicPr>
        <p:blipFill>
          <a:blip r:embed="rId4" cstate="print"/>
          <a:srcRect l="2320" t="2666" r="72250" b="53737"/>
          <a:stretch>
            <a:fillRect/>
          </a:stretch>
        </p:blipFill>
        <p:spPr>
          <a:xfrm>
            <a:off x="6172200" y="3733800"/>
            <a:ext cx="1219200" cy="2667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Tips for short Legs/Long Torso men</a:t>
            </a:r>
            <a:endParaRPr lang="en-US" dirty="0"/>
          </a:p>
        </p:txBody>
      </p:sp>
      <p:pic>
        <p:nvPicPr>
          <p:cNvPr id="5" name="Picture 4" descr="006.jpg"/>
          <p:cNvPicPr>
            <a:picLocks noChangeAspect="1"/>
          </p:cNvPicPr>
          <p:nvPr/>
        </p:nvPicPr>
        <p:blipFill>
          <a:blip r:embed="rId3" cstate="print"/>
          <a:srcRect l="2947" t="4064" r="66105" b="1116"/>
          <a:stretch>
            <a:fillRect/>
          </a:stretch>
        </p:blipFill>
        <p:spPr>
          <a:xfrm>
            <a:off x="7543800" y="990600"/>
            <a:ext cx="1600200" cy="56388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7086600" cy="4525963"/>
          </a:xfrm>
        </p:spPr>
        <p:txBody>
          <a:bodyPr/>
          <a:lstStyle/>
          <a:p>
            <a:r>
              <a:rPr lang="en-US" dirty="0" smtClean="0"/>
              <a:t>Men are lucky to have a variation in leg trousers’ length.</a:t>
            </a:r>
          </a:p>
          <a:p>
            <a:r>
              <a:rPr lang="en-US" dirty="0" smtClean="0"/>
              <a:t>Normally sleeves need to be adjusted unless men are tall.</a:t>
            </a:r>
          </a:p>
          <a:p>
            <a:r>
              <a:rPr lang="en-US" dirty="0" smtClean="0"/>
              <a:t>Provided those Men do not have a large stomach, they will look better in shorter style Jackets.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24504</TotalTime>
  <Words>899</Words>
  <Application>Microsoft Office PowerPoint</Application>
  <PresentationFormat>On-screen Show (4:3)</PresentationFormat>
  <Paragraphs>159</Paragraphs>
  <Slides>25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 IMAGE =</vt:lpstr>
      <vt:lpstr>FIRST IMPRESSION</vt:lpstr>
      <vt:lpstr> MASTER YOUR IMAGE =</vt:lpstr>
      <vt:lpstr>Tips for Balanced body women</vt:lpstr>
      <vt:lpstr>Balanced body for Men</vt:lpstr>
      <vt:lpstr>Tips for Long legs/ short torso women</vt:lpstr>
      <vt:lpstr>Tips for Long legs/ short torso men</vt:lpstr>
      <vt:lpstr>Tips for short Legs/Long Torso women</vt:lpstr>
      <vt:lpstr>Tips for short Legs/Long Torso men</vt:lpstr>
      <vt:lpstr>  </vt:lpstr>
      <vt:lpstr>Slide 11</vt:lpstr>
      <vt:lpstr> -To provide the illusion of an X shape figure, width needs to be created in the upper body to balance the lower half. Subtle (non visible) shoulder pads are a slimming accessory (even when not in fashion), especially if her shoulders have a strong slope.   Other slimming strategies include:  -Smooth fabrics below the waistline,  -Darker colors for skirts and pants,  -Slightly tapered or bootleg trousers,  -High placed accessories, -Medium to high heels. </vt:lpstr>
      <vt:lpstr>       -Shoulder pads,  - Color blocking (to create the illusion of a waist),  -Open single-breasted jackets, vests,  -Soft fabric tops and matching skirts. </vt:lpstr>
      <vt:lpstr> This shape belongs to full figured women  who have a round shape and a low stomach.   A pleasing silhouette is created by:  -Garments and outfits that have a subtle  inverted triangle shape, ‘V' necklines,  -Vertical design lines,  -Medium-sized non shiny prints,  -Abstract and geometric patterns -Medium to dark colors,  -High placed focal points,  -Medium to medium-high heels,  -Below knee-length skirts, -Hosiery that blends with the shoes and hemline. </vt:lpstr>
      <vt:lpstr>LARGE  What You Need To Know  -There's a way to dress that flatters every body type, and large body  types are no exception. -Baggy clothing does not hide extra pounds and tight clothing fails to rein it in. -Proper fit is essential for dressing your body type.  -Single-breasted blazers -Three-button suit/blazer -Blazers with a single vent or no vent -Flat-front pants -V-neck T-shirts and sweaters -Dark colors -Dressy knee-length coat -Sweaters in thin fabrics -Dress shoes with a slight heel -Horizontally-striped shirts -Dark-rinse relaxed-fit jeans                                                                   LARGE</vt:lpstr>
      <vt:lpstr>SHORT  What You Need To Know A short body type is defined as a height under 170cm. Fit is critical; make friends with the tailor. Dressing in the same color family elongates your body.  -Two-button coats and blazers -Boot-cut or straight-leg jeans -Slim ties -Straight-point collar button-downs -Narrow belt -Single-breasted, vent less blazers -Sleek suits -Sweaters in thin fabrics -Shoes and boots with 1cm to 2.5cm heel </vt:lpstr>
      <vt:lpstr>TALL  What You Need To Know  -Favor straight-leg trousers, two-button blazers and don't forget to have clothes tailored. -Avoid wearing the same color head to toe - break you body up with color and pattern.  -Double-breasted blazers and jackets -Turtleneck shirts and sweaters -Wider ties and belts -Custom-tailored suit -Just-below-the-knee coats with belts -Straight-leg trousers and jeans -Hip-length two-button blazers -Thin-soled shoes </vt:lpstr>
      <vt:lpstr> SKINNY  What You Need To Know -Make friends with EU imports like H&amp;M and Zara. -Contrary to popular belief, vertical stripes can make you appear larger. -Fashion trends were designed with your body type in mind - take advantage of it.   - Double Breasted blazers and jackets -Heavy-knit sweaters -Crew-neck tees -Straight-leg or slim boot cut jeans -Flat-front trousers -Single or double-button blazers -Vertically striped dress shirts -Military-style jackets   </vt:lpstr>
      <vt:lpstr>Determining Colors Factors</vt:lpstr>
      <vt:lpstr>Good Fit</vt:lpstr>
      <vt:lpstr>Introduce the “less important” person to the “most important” person:  (Mention the name of the higher status person first)</vt:lpstr>
      <vt:lpstr>Voice</vt:lpstr>
      <vt:lpstr>Phone Etiquette</vt:lpstr>
      <vt:lpstr>Action and attitude check up list</vt:lpstr>
      <vt:lpstr>What you should not have or do…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YOUR IMAGE</dc:title>
  <dc:creator>Janine Asmar</dc:creator>
  <cp:lastModifiedBy>Janine Asmar</cp:lastModifiedBy>
  <cp:revision>194</cp:revision>
  <dcterms:created xsi:type="dcterms:W3CDTF">2011-06-25T19:52:22Z</dcterms:created>
  <dcterms:modified xsi:type="dcterms:W3CDTF">2012-03-07T01:35:31Z</dcterms:modified>
</cp:coreProperties>
</file>