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237"/>
  </p:notesMasterIdLst>
  <p:sldIdLst>
    <p:sldId id="256" r:id="rId2"/>
    <p:sldId id="537" r:id="rId3"/>
    <p:sldId id="342" r:id="rId4"/>
    <p:sldId id="674" r:id="rId5"/>
    <p:sldId id="677" r:id="rId6"/>
    <p:sldId id="678" r:id="rId7"/>
    <p:sldId id="675" r:id="rId8"/>
    <p:sldId id="679" r:id="rId9"/>
    <p:sldId id="820" r:id="rId10"/>
    <p:sldId id="743" r:id="rId11"/>
    <p:sldId id="680" r:id="rId12"/>
    <p:sldId id="698" r:id="rId13"/>
    <p:sldId id="819" r:id="rId14"/>
    <p:sldId id="258" r:id="rId15"/>
    <p:sldId id="356" r:id="rId16"/>
    <p:sldId id="821" r:id="rId17"/>
    <p:sldId id="822" r:id="rId18"/>
    <p:sldId id="823" r:id="rId19"/>
    <p:sldId id="870" r:id="rId20"/>
    <p:sldId id="871" r:id="rId21"/>
    <p:sldId id="848" r:id="rId22"/>
    <p:sldId id="837" r:id="rId23"/>
    <p:sldId id="824" r:id="rId24"/>
    <p:sldId id="834" r:id="rId25"/>
    <p:sldId id="838" r:id="rId26"/>
    <p:sldId id="825" r:id="rId27"/>
    <p:sldId id="839" r:id="rId28"/>
    <p:sldId id="832" r:id="rId29"/>
    <p:sldId id="829" r:id="rId30"/>
    <p:sldId id="869" r:id="rId31"/>
    <p:sldId id="863" r:id="rId32"/>
    <p:sldId id="687" r:id="rId33"/>
    <p:sldId id="686" r:id="rId34"/>
    <p:sldId id="387" r:id="rId35"/>
    <p:sldId id="285" r:id="rId36"/>
    <p:sldId id="327" r:id="rId37"/>
    <p:sldId id="450" r:id="rId38"/>
    <p:sldId id="328" r:id="rId39"/>
    <p:sldId id="444" r:id="rId40"/>
    <p:sldId id="447" r:id="rId41"/>
    <p:sldId id="460" r:id="rId42"/>
    <p:sldId id="451" r:id="rId43"/>
    <p:sldId id="874" r:id="rId44"/>
    <p:sldId id="452" r:id="rId45"/>
    <p:sldId id="434" r:id="rId46"/>
    <p:sldId id="462" r:id="rId47"/>
    <p:sldId id="464" r:id="rId48"/>
    <p:sldId id="465" r:id="rId49"/>
    <p:sldId id="748" r:id="rId50"/>
    <p:sldId id="472" r:id="rId51"/>
    <p:sldId id="787" r:id="rId52"/>
    <p:sldId id="482" r:id="rId53"/>
    <p:sldId id="857" r:id="rId54"/>
    <p:sldId id="858" r:id="rId55"/>
    <p:sldId id="859" r:id="rId56"/>
    <p:sldId id="757" r:id="rId57"/>
    <p:sldId id="474" r:id="rId58"/>
    <p:sldId id="758" r:id="rId59"/>
    <p:sldId id="762" r:id="rId60"/>
    <p:sldId id="763" r:id="rId61"/>
    <p:sldId id="760" r:id="rId62"/>
    <p:sldId id="729" r:id="rId63"/>
    <p:sldId id="759" r:id="rId64"/>
    <p:sldId id="469" r:id="rId65"/>
    <p:sldId id="861" r:id="rId66"/>
    <p:sldId id="862" r:id="rId67"/>
    <p:sldId id="483" r:id="rId68"/>
    <p:sldId id="761" r:id="rId69"/>
    <p:sldId id="487" r:id="rId70"/>
    <p:sldId id="789" r:id="rId71"/>
    <p:sldId id="764" r:id="rId72"/>
    <p:sldId id="866" r:id="rId73"/>
    <p:sldId id="788" r:id="rId74"/>
    <p:sldId id="790" r:id="rId75"/>
    <p:sldId id="865" r:id="rId76"/>
    <p:sldId id="473" r:id="rId77"/>
    <p:sldId id="766" r:id="rId78"/>
    <p:sldId id="895" r:id="rId79"/>
    <p:sldId id="730" r:id="rId80"/>
    <p:sldId id="731" r:id="rId81"/>
    <p:sldId id="876" r:id="rId82"/>
    <p:sldId id="777" r:id="rId83"/>
    <p:sldId id="867" r:id="rId84"/>
    <p:sldId id="769" r:id="rId85"/>
    <p:sldId id="773" r:id="rId86"/>
    <p:sldId id="877" r:id="rId87"/>
    <p:sldId id="893" r:id="rId88"/>
    <p:sldId id="894" r:id="rId89"/>
    <p:sldId id="768" r:id="rId90"/>
    <p:sldId id="775" r:id="rId91"/>
    <p:sldId id="737" r:id="rId92"/>
    <p:sldId id="896" r:id="rId93"/>
    <p:sldId id="897" r:id="rId94"/>
    <p:sldId id="898" r:id="rId95"/>
    <p:sldId id="899" r:id="rId96"/>
    <p:sldId id="900" r:id="rId97"/>
    <p:sldId id="901" r:id="rId98"/>
    <p:sldId id="902" r:id="rId99"/>
    <p:sldId id="903" r:id="rId100"/>
    <p:sldId id="904" r:id="rId101"/>
    <p:sldId id="905" r:id="rId102"/>
    <p:sldId id="906" r:id="rId103"/>
    <p:sldId id="907" r:id="rId104"/>
    <p:sldId id="908" r:id="rId105"/>
    <p:sldId id="909" r:id="rId106"/>
    <p:sldId id="910" r:id="rId107"/>
    <p:sldId id="807" r:id="rId108"/>
    <p:sldId id="808" r:id="rId109"/>
    <p:sldId id="507" r:id="rId110"/>
    <p:sldId id="794" r:id="rId111"/>
    <p:sldId id="509" r:id="rId112"/>
    <p:sldId id="510" r:id="rId113"/>
    <p:sldId id="511" r:id="rId114"/>
    <p:sldId id="800" r:id="rId115"/>
    <p:sldId id="512" r:id="rId116"/>
    <p:sldId id="948" r:id="rId117"/>
    <p:sldId id="513" r:id="rId118"/>
    <p:sldId id="798" r:id="rId119"/>
    <p:sldId id="801" r:id="rId120"/>
    <p:sldId id="516" r:id="rId121"/>
    <p:sldId id="802" r:id="rId122"/>
    <p:sldId id="515" r:id="rId123"/>
    <p:sldId id="796" r:id="rId124"/>
    <p:sldId id="916" r:id="rId125"/>
    <p:sldId id="949" r:id="rId126"/>
    <p:sldId id="797" r:id="rId127"/>
    <p:sldId id="536" r:id="rId128"/>
    <p:sldId id="580" r:id="rId129"/>
    <p:sldId id="803" r:id="rId130"/>
    <p:sldId id="584" r:id="rId131"/>
    <p:sldId id="582" r:id="rId132"/>
    <p:sldId id="583" r:id="rId133"/>
    <p:sldId id="586" r:id="rId134"/>
    <p:sldId id="574" r:id="rId135"/>
    <p:sldId id="527" r:id="rId136"/>
    <p:sldId id="528" r:id="rId137"/>
    <p:sldId id="799" r:id="rId138"/>
    <p:sldId id="622" r:id="rId139"/>
    <p:sldId id="550" r:id="rId140"/>
    <p:sldId id="569" r:id="rId141"/>
    <p:sldId id="551" r:id="rId142"/>
    <p:sldId id="554" r:id="rId143"/>
    <p:sldId id="805" r:id="rId144"/>
    <p:sldId id="806" r:id="rId145"/>
    <p:sldId id="559" r:id="rId146"/>
    <p:sldId id="558" r:id="rId147"/>
    <p:sldId id="570" r:id="rId148"/>
    <p:sldId id="571" r:id="rId149"/>
    <p:sldId id="809" r:id="rId150"/>
    <p:sldId id="812" r:id="rId151"/>
    <p:sldId id="813" r:id="rId152"/>
    <p:sldId id="979" r:id="rId153"/>
    <p:sldId id="572" r:id="rId154"/>
    <p:sldId id="573" r:id="rId155"/>
    <p:sldId id="587" r:id="rId156"/>
    <p:sldId id="588" r:id="rId157"/>
    <p:sldId id="589" r:id="rId158"/>
    <p:sldId id="590" r:id="rId159"/>
    <p:sldId id="591" r:id="rId160"/>
    <p:sldId id="592" r:id="rId161"/>
    <p:sldId id="593" r:id="rId162"/>
    <p:sldId id="594" r:id="rId163"/>
    <p:sldId id="596" r:id="rId164"/>
    <p:sldId id="597" r:id="rId165"/>
    <p:sldId id="599" r:id="rId166"/>
    <p:sldId id="598" r:id="rId167"/>
    <p:sldId id="600" r:id="rId168"/>
    <p:sldId id="601" r:id="rId169"/>
    <p:sldId id="602" r:id="rId170"/>
    <p:sldId id="605" r:id="rId171"/>
    <p:sldId id="606" r:id="rId172"/>
    <p:sldId id="608" r:id="rId173"/>
    <p:sldId id="609" r:id="rId174"/>
    <p:sldId id="607" r:id="rId175"/>
    <p:sldId id="610" r:id="rId176"/>
    <p:sldId id="611" r:id="rId177"/>
    <p:sldId id="613" r:id="rId178"/>
    <p:sldId id="614" r:id="rId179"/>
    <p:sldId id="603" r:id="rId180"/>
    <p:sldId id="810" r:id="rId181"/>
    <p:sldId id="919" r:id="rId182"/>
    <p:sldId id="920" r:id="rId183"/>
    <p:sldId id="921" r:id="rId184"/>
    <p:sldId id="922" r:id="rId185"/>
    <p:sldId id="938" r:id="rId186"/>
    <p:sldId id="939" r:id="rId187"/>
    <p:sldId id="940" r:id="rId188"/>
    <p:sldId id="941" r:id="rId189"/>
    <p:sldId id="942" r:id="rId190"/>
    <p:sldId id="944" r:id="rId191"/>
    <p:sldId id="946" r:id="rId192"/>
    <p:sldId id="945" r:id="rId193"/>
    <p:sldId id="947" r:id="rId194"/>
    <p:sldId id="924" r:id="rId195"/>
    <p:sldId id="925" r:id="rId196"/>
    <p:sldId id="927" r:id="rId197"/>
    <p:sldId id="928" r:id="rId198"/>
    <p:sldId id="929" r:id="rId199"/>
    <p:sldId id="930" r:id="rId200"/>
    <p:sldId id="931" r:id="rId201"/>
    <p:sldId id="976" r:id="rId202"/>
    <p:sldId id="950" r:id="rId203"/>
    <p:sldId id="951" r:id="rId204"/>
    <p:sldId id="952" r:id="rId205"/>
    <p:sldId id="953" r:id="rId206"/>
    <p:sldId id="954" r:id="rId207"/>
    <p:sldId id="955" r:id="rId208"/>
    <p:sldId id="957" r:id="rId209"/>
    <p:sldId id="958" r:id="rId210"/>
    <p:sldId id="959" r:id="rId211"/>
    <p:sldId id="960" r:id="rId212"/>
    <p:sldId id="961" r:id="rId213"/>
    <p:sldId id="962" r:id="rId214"/>
    <p:sldId id="933" r:id="rId215"/>
    <p:sldId id="932" r:id="rId216"/>
    <p:sldId id="963" r:id="rId217"/>
    <p:sldId id="964" r:id="rId218"/>
    <p:sldId id="965" r:id="rId219"/>
    <p:sldId id="966" r:id="rId220"/>
    <p:sldId id="967" r:id="rId221"/>
    <p:sldId id="968" r:id="rId222"/>
    <p:sldId id="969" r:id="rId223"/>
    <p:sldId id="970" r:id="rId224"/>
    <p:sldId id="977" r:id="rId225"/>
    <p:sldId id="971" r:id="rId226"/>
    <p:sldId id="972" r:id="rId227"/>
    <p:sldId id="973" r:id="rId228"/>
    <p:sldId id="974" r:id="rId229"/>
    <p:sldId id="975" r:id="rId230"/>
    <p:sldId id="978" r:id="rId231"/>
    <p:sldId id="937" r:id="rId232"/>
    <p:sldId id="621" r:id="rId233"/>
    <p:sldId id="816" r:id="rId234"/>
    <p:sldId id="817" r:id="rId235"/>
    <p:sldId id="623" r:id="rId2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FFFF"/>
    <a:srgbClr val="F61666"/>
    <a:srgbClr val="66FF33"/>
    <a:srgbClr val="66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09" autoAdjust="0"/>
    <p:restoredTop sz="94624" autoAdjust="0"/>
  </p:normalViewPr>
  <p:slideViewPr>
    <p:cSldViewPr>
      <p:cViewPr>
        <p:scale>
          <a:sx n="68" d="100"/>
          <a:sy n="68" d="100"/>
        </p:scale>
        <p:origin x="-1326" y="-120"/>
      </p:cViewPr>
      <p:guideLst>
        <p:guide orient="horz" pos="2160"/>
        <p:guide pos="2880"/>
      </p:guideLst>
    </p:cSldViewPr>
  </p:slideViewPr>
  <p:outlineViewPr>
    <p:cViewPr>
      <p:scale>
        <a:sx n="33" d="100"/>
        <a:sy n="33" d="100"/>
      </p:scale>
      <p:origin x="0" y="61230"/>
    </p:cViewPr>
  </p:outlineViewPr>
  <p:notesTextViewPr>
    <p:cViewPr>
      <p:scale>
        <a:sx n="100" d="100"/>
        <a:sy n="100" d="100"/>
      </p:scale>
      <p:origin x="0" y="0"/>
    </p:cViewPr>
  </p:notesTextViewPr>
  <p:sorterViewPr>
    <p:cViewPr>
      <p:scale>
        <a:sx n="63" d="100"/>
        <a:sy n="63" d="100"/>
      </p:scale>
      <p:origin x="0" y="1609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64A3F1-C907-4E6A-99C9-E5EC1266DB9B}" type="doc">
      <dgm:prSet loTypeId="urn:microsoft.com/office/officeart/2005/8/layout/hProcess9" loCatId="process" qsTypeId="urn:microsoft.com/office/officeart/2005/8/quickstyle/3d2" qsCatId="3D" csTypeId="urn:microsoft.com/office/officeart/2005/8/colors/colorful1" csCatId="colorful" phldr="1"/>
      <dgm:spPr/>
    </dgm:pt>
    <dgm:pt modelId="{7F964D27-B82E-4A0D-9481-E7C88AAFFD66}">
      <dgm:prSet phldrT="[Text]"/>
      <dgm:spPr/>
      <dgm:t>
        <a:bodyPr/>
        <a:lstStyle/>
        <a:p>
          <a:r>
            <a:rPr lang="en-US" dirty="0" smtClean="0"/>
            <a:t>Better Business</a:t>
          </a:r>
          <a:endParaRPr lang="en-US" dirty="0"/>
        </a:p>
      </dgm:t>
    </dgm:pt>
    <dgm:pt modelId="{F36B4FBC-3740-4D8B-BC7D-DAE8D42157AF}" type="parTrans" cxnId="{A71FF4D0-2746-4630-B9CF-D9A6EC4A6597}">
      <dgm:prSet/>
      <dgm:spPr/>
      <dgm:t>
        <a:bodyPr/>
        <a:lstStyle/>
        <a:p>
          <a:endParaRPr lang="en-US"/>
        </a:p>
      </dgm:t>
    </dgm:pt>
    <dgm:pt modelId="{A860FB62-C65F-4567-BA6D-88931E72C377}" type="sibTrans" cxnId="{A71FF4D0-2746-4630-B9CF-D9A6EC4A6597}">
      <dgm:prSet/>
      <dgm:spPr/>
      <dgm:t>
        <a:bodyPr/>
        <a:lstStyle/>
        <a:p>
          <a:endParaRPr lang="en-US"/>
        </a:p>
      </dgm:t>
    </dgm:pt>
    <dgm:pt modelId="{45C5EF53-AA39-4EB2-A8F0-6740036EF5B5}">
      <dgm:prSet phldrT="[Text]"/>
      <dgm:spPr/>
      <dgm:t>
        <a:bodyPr/>
        <a:lstStyle/>
        <a:p>
          <a:r>
            <a:rPr lang="en-US" dirty="0" smtClean="0"/>
            <a:t>Better Position</a:t>
          </a:r>
          <a:endParaRPr lang="en-US" dirty="0"/>
        </a:p>
      </dgm:t>
    </dgm:pt>
    <dgm:pt modelId="{B4DFAB79-4B88-4392-B4B7-2BD4C379D488}" type="parTrans" cxnId="{7774E6FA-C09C-48EF-A84B-77ABE6DB2556}">
      <dgm:prSet/>
      <dgm:spPr/>
      <dgm:t>
        <a:bodyPr/>
        <a:lstStyle/>
        <a:p>
          <a:endParaRPr lang="en-US"/>
        </a:p>
      </dgm:t>
    </dgm:pt>
    <dgm:pt modelId="{6BDB753D-12A6-4FCE-9216-78D019249E56}" type="sibTrans" cxnId="{7774E6FA-C09C-48EF-A84B-77ABE6DB2556}">
      <dgm:prSet/>
      <dgm:spPr/>
      <dgm:t>
        <a:bodyPr/>
        <a:lstStyle/>
        <a:p>
          <a:endParaRPr lang="en-US"/>
        </a:p>
      </dgm:t>
    </dgm:pt>
    <dgm:pt modelId="{6298EF53-26B0-491F-AD0B-4125F366EF67}">
      <dgm:prSet phldrT="[Text]"/>
      <dgm:spPr/>
      <dgm:t>
        <a:bodyPr/>
        <a:lstStyle/>
        <a:p>
          <a:r>
            <a:rPr lang="en-US" dirty="0" smtClean="0"/>
            <a:t>Better Money</a:t>
          </a:r>
          <a:endParaRPr lang="en-US" dirty="0"/>
        </a:p>
      </dgm:t>
    </dgm:pt>
    <dgm:pt modelId="{1C9730DD-C7C0-4894-A47E-3C0D0F4A6F42}" type="parTrans" cxnId="{AAE91F80-5C7E-4F8E-A725-02EA3FC8E8DF}">
      <dgm:prSet/>
      <dgm:spPr/>
      <dgm:t>
        <a:bodyPr/>
        <a:lstStyle/>
        <a:p>
          <a:endParaRPr lang="en-US"/>
        </a:p>
      </dgm:t>
    </dgm:pt>
    <dgm:pt modelId="{0F10F878-051E-4569-86AA-1DB55E5C654B}" type="sibTrans" cxnId="{AAE91F80-5C7E-4F8E-A725-02EA3FC8E8DF}">
      <dgm:prSet/>
      <dgm:spPr/>
      <dgm:t>
        <a:bodyPr/>
        <a:lstStyle/>
        <a:p>
          <a:endParaRPr lang="en-US"/>
        </a:p>
      </dgm:t>
    </dgm:pt>
    <dgm:pt modelId="{ACFFF4E4-2A87-471A-9BD3-A0428F3D4EA5}">
      <dgm:prSet phldrT="[Text]"/>
      <dgm:spPr/>
      <dgm:t>
        <a:bodyPr/>
        <a:lstStyle/>
        <a:p>
          <a:r>
            <a:rPr lang="en-US" dirty="0" smtClean="0"/>
            <a:t>Better Lifestyle</a:t>
          </a:r>
          <a:endParaRPr lang="en-US" dirty="0"/>
        </a:p>
      </dgm:t>
    </dgm:pt>
    <dgm:pt modelId="{68FA8E5A-78D0-4971-A75D-7B4D861280CB}" type="parTrans" cxnId="{10CE0563-7071-49B1-8626-776D92041F22}">
      <dgm:prSet/>
      <dgm:spPr/>
      <dgm:t>
        <a:bodyPr/>
        <a:lstStyle/>
        <a:p>
          <a:endParaRPr lang="en-US"/>
        </a:p>
      </dgm:t>
    </dgm:pt>
    <dgm:pt modelId="{CBA87CEE-32A0-41D4-832C-40570E93DCB2}" type="sibTrans" cxnId="{10CE0563-7071-49B1-8626-776D92041F22}">
      <dgm:prSet/>
      <dgm:spPr/>
      <dgm:t>
        <a:bodyPr/>
        <a:lstStyle/>
        <a:p>
          <a:endParaRPr lang="en-US"/>
        </a:p>
      </dgm:t>
    </dgm:pt>
    <dgm:pt modelId="{2587820D-A96B-4861-A556-B58AD964DEBB}">
      <dgm:prSet phldrT="[Text]"/>
      <dgm:spPr/>
      <dgm:t>
        <a:bodyPr/>
        <a:lstStyle/>
        <a:p>
          <a:r>
            <a:rPr lang="en-US" dirty="0" smtClean="0"/>
            <a:t>Better Image</a:t>
          </a:r>
          <a:endParaRPr lang="en-US" dirty="0"/>
        </a:p>
      </dgm:t>
    </dgm:pt>
    <dgm:pt modelId="{9C2F8A4B-E120-4EF5-ACF2-4F1AF7DD269C}" type="sibTrans" cxnId="{5A33C160-4D85-46C2-97F1-CBDA196A6BA7}">
      <dgm:prSet/>
      <dgm:spPr/>
      <dgm:t>
        <a:bodyPr/>
        <a:lstStyle/>
        <a:p>
          <a:endParaRPr lang="en-US"/>
        </a:p>
      </dgm:t>
    </dgm:pt>
    <dgm:pt modelId="{CD1D6A98-BE6F-4109-86F3-53430A982041}" type="parTrans" cxnId="{5A33C160-4D85-46C2-97F1-CBDA196A6BA7}">
      <dgm:prSet/>
      <dgm:spPr/>
      <dgm:t>
        <a:bodyPr/>
        <a:lstStyle/>
        <a:p>
          <a:endParaRPr lang="en-US"/>
        </a:p>
      </dgm:t>
    </dgm:pt>
    <dgm:pt modelId="{42CAB3DD-A3A1-417A-A7A5-F5FB40664019}" type="pres">
      <dgm:prSet presAssocID="{1864A3F1-C907-4E6A-99C9-E5EC1266DB9B}" presName="CompostProcess" presStyleCnt="0">
        <dgm:presLayoutVars>
          <dgm:dir/>
          <dgm:resizeHandles val="exact"/>
        </dgm:presLayoutVars>
      </dgm:prSet>
      <dgm:spPr/>
    </dgm:pt>
    <dgm:pt modelId="{546313D9-9444-4C4C-8226-9BA3BD95D082}" type="pres">
      <dgm:prSet presAssocID="{1864A3F1-C907-4E6A-99C9-E5EC1266DB9B}" presName="arrow" presStyleLbl="bgShp" presStyleIdx="0" presStyleCnt="1"/>
      <dgm:spPr/>
    </dgm:pt>
    <dgm:pt modelId="{8C22B683-86DD-44C7-83F5-08D095ED5A9E}" type="pres">
      <dgm:prSet presAssocID="{1864A3F1-C907-4E6A-99C9-E5EC1266DB9B}" presName="linearProcess" presStyleCnt="0"/>
      <dgm:spPr/>
    </dgm:pt>
    <dgm:pt modelId="{D027C086-482E-4A9C-8880-61642C7920B0}" type="pres">
      <dgm:prSet presAssocID="{2587820D-A96B-4861-A556-B58AD964DEBB}" presName="textNode" presStyleLbl="node1" presStyleIdx="0" presStyleCnt="5">
        <dgm:presLayoutVars>
          <dgm:bulletEnabled val="1"/>
        </dgm:presLayoutVars>
      </dgm:prSet>
      <dgm:spPr/>
      <dgm:t>
        <a:bodyPr/>
        <a:lstStyle/>
        <a:p>
          <a:endParaRPr lang="en-US"/>
        </a:p>
      </dgm:t>
    </dgm:pt>
    <dgm:pt modelId="{271BC19B-1DEA-47A4-9841-D53A1CC1D3E8}" type="pres">
      <dgm:prSet presAssocID="{9C2F8A4B-E120-4EF5-ACF2-4F1AF7DD269C}" presName="sibTrans" presStyleCnt="0"/>
      <dgm:spPr/>
    </dgm:pt>
    <dgm:pt modelId="{053E4214-C952-4E7E-8A8C-907DCD047305}" type="pres">
      <dgm:prSet presAssocID="{7F964D27-B82E-4A0D-9481-E7C88AAFFD66}" presName="textNode" presStyleLbl="node1" presStyleIdx="1" presStyleCnt="5">
        <dgm:presLayoutVars>
          <dgm:bulletEnabled val="1"/>
        </dgm:presLayoutVars>
      </dgm:prSet>
      <dgm:spPr/>
      <dgm:t>
        <a:bodyPr/>
        <a:lstStyle/>
        <a:p>
          <a:endParaRPr lang="en-US"/>
        </a:p>
      </dgm:t>
    </dgm:pt>
    <dgm:pt modelId="{15E3B195-3FDC-4CA6-80A9-690F3F609AEB}" type="pres">
      <dgm:prSet presAssocID="{A860FB62-C65F-4567-BA6D-88931E72C377}" presName="sibTrans" presStyleCnt="0"/>
      <dgm:spPr/>
    </dgm:pt>
    <dgm:pt modelId="{6EDC3241-C8BA-41D8-9807-47DD2B78B690}" type="pres">
      <dgm:prSet presAssocID="{45C5EF53-AA39-4EB2-A8F0-6740036EF5B5}" presName="textNode" presStyleLbl="node1" presStyleIdx="2" presStyleCnt="5">
        <dgm:presLayoutVars>
          <dgm:bulletEnabled val="1"/>
        </dgm:presLayoutVars>
      </dgm:prSet>
      <dgm:spPr/>
      <dgm:t>
        <a:bodyPr/>
        <a:lstStyle/>
        <a:p>
          <a:endParaRPr lang="en-US"/>
        </a:p>
      </dgm:t>
    </dgm:pt>
    <dgm:pt modelId="{FD06BB72-11B7-4062-B300-51614C090F70}" type="pres">
      <dgm:prSet presAssocID="{6BDB753D-12A6-4FCE-9216-78D019249E56}" presName="sibTrans" presStyleCnt="0"/>
      <dgm:spPr/>
    </dgm:pt>
    <dgm:pt modelId="{7FCEEE71-2B7C-418F-A462-1FE878D54379}" type="pres">
      <dgm:prSet presAssocID="{6298EF53-26B0-491F-AD0B-4125F366EF67}" presName="textNode" presStyleLbl="node1" presStyleIdx="3" presStyleCnt="5">
        <dgm:presLayoutVars>
          <dgm:bulletEnabled val="1"/>
        </dgm:presLayoutVars>
      </dgm:prSet>
      <dgm:spPr/>
      <dgm:t>
        <a:bodyPr/>
        <a:lstStyle/>
        <a:p>
          <a:endParaRPr lang="en-US"/>
        </a:p>
      </dgm:t>
    </dgm:pt>
    <dgm:pt modelId="{20F450F4-006E-4607-9216-56A9DFEF19BE}" type="pres">
      <dgm:prSet presAssocID="{0F10F878-051E-4569-86AA-1DB55E5C654B}" presName="sibTrans" presStyleCnt="0"/>
      <dgm:spPr/>
    </dgm:pt>
    <dgm:pt modelId="{9DA11123-A33E-42A9-8A8D-694D1E62C934}" type="pres">
      <dgm:prSet presAssocID="{ACFFF4E4-2A87-471A-9BD3-A0428F3D4EA5}" presName="textNode" presStyleLbl="node1" presStyleIdx="4" presStyleCnt="5">
        <dgm:presLayoutVars>
          <dgm:bulletEnabled val="1"/>
        </dgm:presLayoutVars>
      </dgm:prSet>
      <dgm:spPr/>
      <dgm:t>
        <a:bodyPr/>
        <a:lstStyle/>
        <a:p>
          <a:endParaRPr lang="en-US"/>
        </a:p>
      </dgm:t>
    </dgm:pt>
  </dgm:ptLst>
  <dgm:cxnLst>
    <dgm:cxn modelId="{ABB39C9F-AD9A-4CF8-98D8-285D2DD6776E}" type="presOf" srcId="{ACFFF4E4-2A87-471A-9BD3-A0428F3D4EA5}" destId="{9DA11123-A33E-42A9-8A8D-694D1E62C934}" srcOrd="0" destOrd="0" presId="urn:microsoft.com/office/officeart/2005/8/layout/hProcess9"/>
    <dgm:cxn modelId="{A71FF4D0-2746-4630-B9CF-D9A6EC4A6597}" srcId="{1864A3F1-C907-4E6A-99C9-E5EC1266DB9B}" destId="{7F964D27-B82E-4A0D-9481-E7C88AAFFD66}" srcOrd="1" destOrd="0" parTransId="{F36B4FBC-3740-4D8B-BC7D-DAE8D42157AF}" sibTransId="{A860FB62-C65F-4567-BA6D-88931E72C377}"/>
    <dgm:cxn modelId="{126845A8-59B1-4EEB-8137-9455C48EDC52}" type="presOf" srcId="{2587820D-A96B-4861-A556-B58AD964DEBB}" destId="{D027C086-482E-4A9C-8880-61642C7920B0}" srcOrd="0" destOrd="0" presId="urn:microsoft.com/office/officeart/2005/8/layout/hProcess9"/>
    <dgm:cxn modelId="{10CE0563-7071-49B1-8626-776D92041F22}" srcId="{1864A3F1-C907-4E6A-99C9-E5EC1266DB9B}" destId="{ACFFF4E4-2A87-471A-9BD3-A0428F3D4EA5}" srcOrd="4" destOrd="0" parTransId="{68FA8E5A-78D0-4971-A75D-7B4D861280CB}" sibTransId="{CBA87CEE-32A0-41D4-832C-40570E93DCB2}"/>
    <dgm:cxn modelId="{AAE91F80-5C7E-4F8E-A725-02EA3FC8E8DF}" srcId="{1864A3F1-C907-4E6A-99C9-E5EC1266DB9B}" destId="{6298EF53-26B0-491F-AD0B-4125F366EF67}" srcOrd="3" destOrd="0" parTransId="{1C9730DD-C7C0-4894-A47E-3C0D0F4A6F42}" sibTransId="{0F10F878-051E-4569-86AA-1DB55E5C654B}"/>
    <dgm:cxn modelId="{335E4461-29B6-4770-B862-4CE1968FBA02}" type="presOf" srcId="{1864A3F1-C907-4E6A-99C9-E5EC1266DB9B}" destId="{42CAB3DD-A3A1-417A-A7A5-F5FB40664019}" srcOrd="0" destOrd="0" presId="urn:microsoft.com/office/officeart/2005/8/layout/hProcess9"/>
    <dgm:cxn modelId="{18EA1B68-7FAF-4C9C-AEAA-18431FC526A4}" type="presOf" srcId="{45C5EF53-AA39-4EB2-A8F0-6740036EF5B5}" destId="{6EDC3241-C8BA-41D8-9807-47DD2B78B690}" srcOrd="0" destOrd="0" presId="urn:microsoft.com/office/officeart/2005/8/layout/hProcess9"/>
    <dgm:cxn modelId="{9CD35757-568B-4F8B-BEA8-06E968B5F368}" type="presOf" srcId="{6298EF53-26B0-491F-AD0B-4125F366EF67}" destId="{7FCEEE71-2B7C-418F-A462-1FE878D54379}" srcOrd="0" destOrd="0" presId="urn:microsoft.com/office/officeart/2005/8/layout/hProcess9"/>
    <dgm:cxn modelId="{8D7FAFFA-9CAA-431E-9B6B-05CA8F85CAC8}" type="presOf" srcId="{7F964D27-B82E-4A0D-9481-E7C88AAFFD66}" destId="{053E4214-C952-4E7E-8A8C-907DCD047305}" srcOrd="0" destOrd="0" presId="urn:microsoft.com/office/officeart/2005/8/layout/hProcess9"/>
    <dgm:cxn modelId="{7774E6FA-C09C-48EF-A84B-77ABE6DB2556}" srcId="{1864A3F1-C907-4E6A-99C9-E5EC1266DB9B}" destId="{45C5EF53-AA39-4EB2-A8F0-6740036EF5B5}" srcOrd="2" destOrd="0" parTransId="{B4DFAB79-4B88-4392-B4B7-2BD4C379D488}" sibTransId="{6BDB753D-12A6-4FCE-9216-78D019249E56}"/>
    <dgm:cxn modelId="{5A33C160-4D85-46C2-97F1-CBDA196A6BA7}" srcId="{1864A3F1-C907-4E6A-99C9-E5EC1266DB9B}" destId="{2587820D-A96B-4861-A556-B58AD964DEBB}" srcOrd="0" destOrd="0" parTransId="{CD1D6A98-BE6F-4109-86F3-53430A982041}" sibTransId="{9C2F8A4B-E120-4EF5-ACF2-4F1AF7DD269C}"/>
    <dgm:cxn modelId="{45400C65-81D9-4B8B-9241-C187EAB38D76}" type="presParOf" srcId="{42CAB3DD-A3A1-417A-A7A5-F5FB40664019}" destId="{546313D9-9444-4C4C-8226-9BA3BD95D082}" srcOrd="0" destOrd="0" presId="urn:microsoft.com/office/officeart/2005/8/layout/hProcess9"/>
    <dgm:cxn modelId="{FFEF2B1B-451D-4054-B699-995338A29658}" type="presParOf" srcId="{42CAB3DD-A3A1-417A-A7A5-F5FB40664019}" destId="{8C22B683-86DD-44C7-83F5-08D095ED5A9E}" srcOrd="1" destOrd="0" presId="urn:microsoft.com/office/officeart/2005/8/layout/hProcess9"/>
    <dgm:cxn modelId="{6A4DE838-2F4C-45DB-BDF0-D7918B7E14CB}" type="presParOf" srcId="{8C22B683-86DD-44C7-83F5-08D095ED5A9E}" destId="{D027C086-482E-4A9C-8880-61642C7920B0}" srcOrd="0" destOrd="0" presId="urn:microsoft.com/office/officeart/2005/8/layout/hProcess9"/>
    <dgm:cxn modelId="{82F3B29B-EB3E-49D1-B6BD-D9C8C78E8D2F}" type="presParOf" srcId="{8C22B683-86DD-44C7-83F5-08D095ED5A9E}" destId="{271BC19B-1DEA-47A4-9841-D53A1CC1D3E8}" srcOrd="1" destOrd="0" presId="urn:microsoft.com/office/officeart/2005/8/layout/hProcess9"/>
    <dgm:cxn modelId="{D364DCD0-8A3D-44E1-BA34-66119B967BA6}" type="presParOf" srcId="{8C22B683-86DD-44C7-83F5-08D095ED5A9E}" destId="{053E4214-C952-4E7E-8A8C-907DCD047305}" srcOrd="2" destOrd="0" presId="urn:microsoft.com/office/officeart/2005/8/layout/hProcess9"/>
    <dgm:cxn modelId="{7E8671C2-5556-492C-A1FE-6A1622E8B287}" type="presParOf" srcId="{8C22B683-86DD-44C7-83F5-08D095ED5A9E}" destId="{15E3B195-3FDC-4CA6-80A9-690F3F609AEB}" srcOrd="3" destOrd="0" presId="urn:microsoft.com/office/officeart/2005/8/layout/hProcess9"/>
    <dgm:cxn modelId="{33EDC7CF-B298-4AD4-92DE-B67AAAE3FD6E}" type="presParOf" srcId="{8C22B683-86DD-44C7-83F5-08D095ED5A9E}" destId="{6EDC3241-C8BA-41D8-9807-47DD2B78B690}" srcOrd="4" destOrd="0" presId="urn:microsoft.com/office/officeart/2005/8/layout/hProcess9"/>
    <dgm:cxn modelId="{49618944-66F7-46A1-BB66-08D178F1C589}" type="presParOf" srcId="{8C22B683-86DD-44C7-83F5-08D095ED5A9E}" destId="{FD06BB72-11B7-4062-B300-51614C090F70}" srcOrd="5" destOrd="0" presId="urn:microsoft.com/office/officeart/2005/8/layout/hProcess9"/>
    <dgm:cxn modelId="{FBFE3E96-B604-4402-9BCF-636878325EF4}" type="presParOf" srcId="{8C22B683-86DD-44C7-83F5-08D095ED5A9E}" destId="{7FCEEE71-2B7C-418F-A462-1FE878D54379}" srcOrd="6" destOrd="0" presId="urn:microsoft.com/office/officeart/2005/8/layout/hProcess9"/>
    <dgm:cxn modelId="{59ED123E-B960-49CE-B53E-824A726C7B4B}" type="presParOf" srcId="{8C22B683-86DD-44C7-83F5-08D095ED5A9E}" destId="{20F450F4-006E-4607-9216-56A9DFEF19BE}" srcOrd="7" destOrd="0" presId="urn:microsoft.com/office/officeart/2005/8/layout/hProcess9"/>
    <dgm:cxn modelId="{A7AD64DE-2169-4D99-9A22-9F4BC720126A}" type="presParOf" srcId="{8C22B683-86DD-44C7-83F5-08D095ED5A9E}" destId="{9DA11123-A33E-42A9-8A8D-694D1E62C934}"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6313D9-9444-4C4C-8226-9BA3BD95D082}">
      <dsp:nvSpPr>
        <dsp:cNvPr id="0" name=""/>
        <dsp:cNvSpPr/>
      </dsp:nvSpPr>
      <dsp:spPr>
        <a:xfrm>
          <a:off x="457199" y="0"/>
          <a:ext cx="5181600" cy="4064000"/>
        </a:xfrm>
        <a:prstGeom prs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027C086-482E-4A9C-8880-61642C7920B0}">
      <dsp:nvSpPr>
        <dsp:cNvPr id="0" name=""/>
        <dsp:cNvSpPr/>
      </dsp:nvSpPr>
      <dsp:spPr>
        <a:xfrm>
          <a:off x="1051" y="1219199"/>
          <a:ext cx="1169844" cy="16256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Better Image</a:t>
          </a:r>
          <a:endParaRPr lang="en-US" sz="2000" kern="1200" dirty="0"/>
        </a:p>
      </dsp:txBody>
      <dsp:txXfrm>
        <a:off x="1051" y="1219199"/>
        <a:ext cx="1169844" cy="1625600"/>
      </dsp:txXfrm>
    </dsp:sp>
    <dsp:sp modelId="{053E4214-C952-4E7E-8A8C-907DCD047305}">
      <dsp:nvSpPr>
        <dsp:cNvPr id="0" name=""/>
        <dsp:cNvSpPr/>
      </dsp:nvSpPr>
      <dsp:spPr>
        <a:xfrm>
          <a:off x="1232064" y="1219199"/>
          <a:ext cx="1169844" cy="16256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Better Business</a:t>
          </a:r>
          <a:endParaRPr lang="en-US" sz="2000" kern="1200" dirty="0"/>
        </a:p>
      </dsp:txBody>
      <dsp:txXfrm>
        <a:off x="1232064" y="1219199"/>
        <a:ext cx="1169844" cy="1625600"/>
      </dsp:txXfrm>
    </dsp:sp>
    <dsp:sp modelId="{6EDC3241-C8BA-41D8-9807-47DD2B78B690}">
      <dsp:nvSpPr>
        <dsp:cNvPr id="0" name=""/>
        <dsp:cNvSpPr/>
      </dsp:nvSpPr>
      <dsp:spPr>
        <a:xfrm>
          <a:off x="2463077" y="1219199"/>
          <a:ext cx="1169844" cy="16256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Better Position</a:t>
          </a:r>
          <a:endParaRPr lang="en-US" sz="2000" kern="1200" dirty="0"/>
        </a:p>
      </dsp:txBody>
      <dsp:txXfrm>
        <a:off x="2463077" y="1219199"/>
        <a:ext cx="1169844" cy="1625600"/>
      </dsp:txXfrm>
    </dsp:sp>
    <dsp:sp modelId="{7FCEEE71-2B7C-418F-A462-1FE878D54379}">
      <dsp:nvSpPr>
        <dsp:cNvPr id="0" name=""/>
        <dsp:cNvSpPr/>
      </dsp:nvSpPr>
      <dsp:spPr>
        <a:xfrm>
          <a:off x="3694090" y="1219199"/>
          <a:ext cx="1169844" cy="162560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Better Money</a:t>
          </a:r>
          <a:endParaRPr lang="en-US" sz="2000" kern="1200" dirty="0"/>
        </a:p>
      </dsp:txBody>
      <dsp:txXfrm>
        <a:off x="3694090" y="1219199"/>
        <a:ext cx="1169844" cy="1625600"/>
      </dsp:txXfrm>
    </dsp:sp>
    <dsp:sp modelId="{9DA11123-A33E-42A9-8A8D-694D1E62C934}">
      <dsp:nvSpPr>
        <dsp:cNvPr id="0" name=""/>
        <dsp:cNvSpPr/>
      </dsp:nvSpPr>
      <dsp:spPr>
        <a:xfrm>
          <a:off x="4925104" y="1219199"/>
          <a:ext cx="1169844" cy="162560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Better Lifestyle</a:t>
          </a:r>
          <a:endParaRPr lang="en-US" sz="2000" kern="1200" dirty="0"/>
        </a:p>
      </dsp:txBody>
      <dsp:txXfrm>
        <a:off x="4925104" y="1219199"/>
        <a:ext cx="1169844" cy="16256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307000-8EAE-4DDA-BA0D-099603B2D8EC}" type="datetimeFigureOut">
              <a:rPr lang="en-US" smtClean="0"/>
              <a:pPr/>
              <a:t>3/7/2012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1109FB-A0C0-43D7-8270-479D3279FD3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Janine E. Asmar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70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77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82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83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97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148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154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185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last names unless invited other wise</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Never with your left hand!!!!!!</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190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#1 and #10 printed: Let us imagine 2</a:t>
            </a:r>
            <a:r>
              <a:rPr lang="en-US" baseline="0" dirty="0" smtClean="0"/>
              <a:t> separate</a:t>
            </a:r>
            <a:r>
              <a:rPr lang="en-US" dirty="0" smtClean="0"/>
              <a:t> conversations…</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 when to leave for the meeting rather</a:t>
            </a:r>
            <a:r>
              <a:rPr lang="en-US" baseline="0" dirty="0" smtClean="0"/>
              <a:t> than when to arrive. On time for office one on one mtg. wait to enter when late.</a:t>
            </a:r>
          </a:p>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204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208</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209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Drawing added lines on</a:t>
            </a:r>
            <a:r>
              <a:rPr lang="en-US" baseline="0" dirty="0" smtClean="0"/>
              <a:t> one paper…</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210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outside of the box</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211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Entering and exiting</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213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218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Doctor story</a:t>
            </a:r>
          </a:p>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16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What are they? Can you guess the percentage?</a:t>
            </a:r>
            <a:br>
              <a:rPr lang="en-US" sz="2000" dirty="0" smtClean="0"/>
            </a:br>
            <a:r>
              <a:rPr lang="en-US" sz="1200" dirty="0" smtClean="0"/>
              <a:t>(by Albert </a:t>
            </a:r>
            <a:r>
              <a:rPr lang="en-US" sz="1200" dirty="0" err="1" smtClean="0"/>
              <a:t>Mehrabian</a:t>
            </a:r>
            <a:r>
              <a:rPr lang="en-US" sz="1200" dirty="0" smtClean="0"/>
              <a:t> one of America’s foremost social psychologist)</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(American University study)</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28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examples please</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31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Doctor story</a:t>
            </a:r>
          </a:p>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46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Doctor story</a:t>
            </a:r>
          </a:p>
          <a:p>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47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a:t>
            </a:r>
            <a:endParaRPr lang="en-US" dirty="0"/>
          </a:p>
        </p:txBody>
      </p:sp>
      <p:sp>
        <p:nvSpPr>
          <p:cNvPr id="4" name="Slide Number Placeholder 3"/>
          <p:cNvSpPr>
            <a:spLocks noGrp="1"/>
          </p:cNvSpPr>
          <p:nvPr>
            <p:ph type="sldNum" sz="quarter" idx="10"/>
          </p:nvPr>
        </p:nvSpPr>
        <p:spPr/>
        <p:txBody>
          <a:bodyPr/>
          <a:lstStyle/>
          <a:p>
            <a:fld id="{031109FB-A0C0-43D7-8270-479D3279FD36}" type="slidenum">
              <a:rPr lang="en-US" smtClean="0"/>
              <a:pPr/>
              <a:t>68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4A179A-2B6A-4063-AC56-43B8415F57D4}" type="datetimeFigureOut">
              <a:rPr lang="en-US" smtClean="0"/>
              <a:pPr/>
              <a:t>3/7/2012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D267BD-5BF0-4B19-8A94-9A7E51AC2638}" type="slidenum">
              <a:rPr lang="en-US" smtClean="0"/>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A179A-2B6A-4063-AC56-43B8415F57D4}" type="datetimeFigureOut">
              <a:rPr lang="en-US" smtClean="0"/>
              <a:pPr/>
              <a:t>3/7/2012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D267BD-5BF0-4B19-8A94-9A7E51AC263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gif"/><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gif"/><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gif"/><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125.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askmen.com/fashion/apparel/lanvin-double-breasted-blazer.html" TargetMode="Externa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29.jpeg"/><Relationship Id="rId1" Type="http://schemas.openxmlformats.org/officeDocument/2006/relationships/slideLayout" Target="../slideLayouts/slideLayout6.xml"/><Relationship Id="rId4" Type="http://schemas.openxmlformats.org/officeDocument/2006/relationships/image" Target="../media/image13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11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12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3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3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xml"/><Relationship Id="rId5" Type="http://schemas.openxmlformats.org/officeDocument/2006/relationships/image" Target="../media/image173.jpeg"/><Relationship Id="rId4" Type="http://schemas.openxmlformats.org/officeDocument/2006/relationships/image" Target="../media/image172.jpeg"/></Relationships>
</file>

<file path=ppt/slides/_rels/slide13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2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81.jpeg"/><Relationship Id="rId1" Type="http://schemas.openxmlformats.org/officeDocument/2006/relationships/slideLayout" Target="../slideLayouts/slideLayout6.xml"/><Relationship Id="rId4" Type="http://schemas.openxmlformats.org/officeDocument/2006/relationships/image" Target="../media/image182.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83.jpeg"/><Relationship Id="rId1" Type="http://schemas.openxmlformats.org/officeDocument/2006/relationships/slideLayout" Target="../slideLayouts/slideLayout6.xml"/><Relationship Id="rId4" Type="http://schemas.openxmlformats.org/officeDocument/2006/relationships/image" Target="../media/image184.jpeg"/></Relationships>
</file>

<file path=ppt/slides/_rels/slide145.xml.rels><?xml version="1.0" encoding="UTF-8" standalone="yes"?>
<Relationships xmlns="http://schemas.openxmlformats.org/package/2006/relationships"><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14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 Id="rId9" Type="http://schemas.openxmlformats.org/officeDocument/2006/relationships/image" Target="../media/image198.jpeg"/></Relationships>
</file>

<file path=ppt/slides/_rels/slide14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5.jpeg"/><Relationship Id="rId1" Type="http://schemas.openxmlformats.org/officeDocument/2006/relationships/slideLayout" Target="../slideLayouts/slideLayout6.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4.jpeg"/><Relationship Id="rId1" Type="http://schemas.openxmlformats.org/officeDocument/2006/relationships/slideLayout" Target="../slideLayouts/slideLayout2.xml"/><Relationship Id="rId4" Type="http://schemas.openxmlformats.org/officeDocument/2006/relationships/image" Target="../media/image20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gif"/><Relationship Id="rId1" Type="http://schemas.openxmlformats.org/officeDocument/2006/relationships/slideLayout" Target="../slideLayouts/slideLayout7.xml"/><Relationship Id="rId5" Type="http://schemas.openxmlformats.org/officeDocument/2006/relationships/image" Target="../media/image211.jpeg"/><Relationship Id="rId4" Type="http://schemas.openxmlformats.org/officeDocument/2006/relationships/image" Target="../media/image210.jpeg"/></Relationships>
</file>

<file path=ppt/slides/_rels/slide158.xml.rels><?xml version="1.0" encoding="UTF-8" standalone="yes"?>
<Relationships xmlns="http://schemas.openxmlformats.org/package/2006/relationships"><Relationship Id="rId3" Type="http://schemas.openxmlformats.org/officeDocument/2006/relationships/image" Target="../media/image213.jpeg"/><Relationship Id="rId7" Type="http://schemas.openxmlformats.org/officeDocument/2006/relationships/image" Target="../media/image59.jpe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15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4.jpeg"/></Relationships>
</file>

<file path=ppt/slides/_rels/slide16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6.xml"/><Relationship Id="rId4" Type="http://schemas.openxmlformats.org/officeDocument/2006/relationships/image" Target="../media/image221.jpeg"/></Relationships>
</file>

<file path=ppt/slides/_rels/slide16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6.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s>
</file>

<file path=ppt/slides/_rels/slide16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6.xml"/><Relationship Id="rId5" Type="http://schemas.openxmlformats.org/officeDocument/2006/relationships/image" Target="../media/image233.jpeg"/><Relationship Id="rId4" Type="http://schemas.openxmlformats.org/officeDocument/2006/relationships/image" Target="../media/image232.jpeg"/></Relationships>
</file>

<file path=ppt/slides/_rels/slide16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6.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16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6.xml"/><Relationship Id="rId4" Type="http://schemas.openxmlformats.org/officeDocument/2006/relationships/image" Target="../media/image2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 Id="rId4" Type="http://schemas.openxmlformats.org/officeDocument/2006/relationships/image" Target="../media/image253.jpeg"/></Relationships>
</file>

<file path=ppt/slides/_rels/slide177.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18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71.gif"/><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2.xml"/><Relationship Id="rId4" Type="http://schemas.openxmlformats.org/officeDocument/2006/relationships/image" Target="../media/image285.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8" Type="http://schemas.openxmlformats.org/officeDocument/2006/relationships/image" Target="../media/image291.jpeg"/><Relationship Id="rId3" Type="http://schemas.openxmlformats.org/officeDocument/2006/relationships/image" Target="../media/image286.jpeg"/><Relationship Id="rId7" Type="http://schemas.openxmlformats.org/officeDocument/2006/relationships/image" Target="../media/image29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jpeg"/></Relationships>
</file>

<file path=ppt/slides/_rels/slide20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s>
</file>

<file path=ppt/slides/_rels/slide214.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300.jpeg"/><Relationship Id="rId1" Type="http://schemas.openxmlformats.org/officeDocument/2006/relationships/slideLayout" Target="../slideLayouts/slideLayout6.xml"/><Relationship Id="rId5" Type="http://schemas.openxmlformats.org/officeDocument/2006/relationships/image" Target="../media/image301.jpeg"/><Relationship Id="rId4" Type="http://schemas.openxmlformats.org/officeDocument/2006/relationships/image" Target="../media/image284.jpeg"/></Relationships>
</file>

<file path=ppt/slides/_rels/slide215.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6.xml"/><Relationship Id="rId4" Type="http://schemas.openxmlformats.org/officeDocument/2006/relationships/image" Target="../media/image312.jpeg"/></Relationships>
</file>

<file path=ppt/slides/_rels/slide225.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2.xml"/><Relationship Id="rId6" Type="http://schemas.openxmlformats.org/officeDocument/2006/relationships/image" Target="../media/image318.jpeg"/><Relationship Id="rId5" Type="http://schemas.openxmlformats.org/officeDocument/2006/relationships/image" Target="../media/image317.jpeg"/><Relationship Id="rId4" Type="http://schemas.openxmlformats.org/officeDocument/2006/relationships/image" Target="../media/image316.jpeg"/></Relationships>
</file>

<file path=ppt/slides/_rels/slide227.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png"/><Relationship Id="rId1" Type="http://schemas.openxmlformats.org/officeDocument/2006/relationships/slideLayout" Target="../slideLayouts/slideLayout6.xml"/><Relationship Id="rId4" Type="http://schemas.openxmlformats.org/officeDocument/2006/relationships/image" Target="../media/image324.jpeg"/></Relationships>
</file>

<file path=ppt/slides/_rels/slide231.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8" Type="http://schemas.openxmlformats.org/officeDocument/2006/relationships/image" Target="../media/image332.jpeg"/><Relationship Id="rId3" Type="http://schemas.openxmlformats.org/officeDocument/2006/relationships/image" Target="../media/image327.jpeg"/><Relationship Id="rId7" Type="http://schemas.openxmlformats.org/officeDocument/2006/relationships/image" Target="../media/image331.jpeg"/><Relationship Id="rId2" Type="http://schemas.openxmlformats.org/officeDocument/2006/relationships/image" Target="../media/image326.gif"/><Relationship Id="rId1" Type="http://schemas.openxmlformats.org/officeDocument/2006/relationships/slideLayout" Target="../slideLayouts/slideLayout6.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28.jpeg"/></Relationships>
</file>

<file path=ppt/slides/_rels/slide235.xml.rels><?xml version="1.0" encoding="UTF-8" standalone="yes"?>
<Relationships xmlns="http://schemas.openxmlformats.org/package/2006/relationships"><Relationship Id="rId2" Type="http://schemas.openxmlformats.org/officeDocument/2006/relationships/image" Target="../media/image333.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14.jpeg"/></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gif"/><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gif"/><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610600" cy="6400800"/>
          </a:xfrm>
          <a:noFill/>
          <a:ln w="38100">
            <a:solidFill>
              <a:schemeClr val="tx1"/>
            </a:solidFill>
          </a:ln>
        </p:spPr>
        <p:style>
          <a:lnRef idx="2">
            <a:schemeClr val="accent5"/>
          </a:lnRef>
          <a:fillRef idx="1">
            <a:schemeClr val="lt1"/>
          </a:fillRef>
          <a:effectRef idx="0">
            <a:schemeClr val="accent5"/>
          </a:effectRef>
          <a:fontRef idx="minor">
            <a:schemeClr val="dk1"/>
          </a:fontRef>
        </p:style>
        <p:txBody>
          <a:bodyPr>
            <a:normAutofit/>
          </a:bodyPr>
          <a:lstStyle/>
          <a:p>
            <a:r>
              <a:rPr lang="en-US" sz="10000" dirty="0" smtClean="0"/>
              <a:t>MASTER YOUR IMAGE</a:t>
            </a:r>
            <a:br>
              <a:rPr lang="en-US" sz="10000" dirty="0" smtClean="0"/>
            </a:br>
            <a:r>
              <a:rPr lang="en-US" sz="10000" dirty="0" smtClean="0"/>
              <a:t/>
            </a:r>
            <a:br>
              <a:rPr lang="en-US" sz="10000" dirty="0" smtClean="0"/>
            </a:br>
            <a:r>
              <a:rPr lang="en-US" sz="4800" dirty="0" smtClean="0"/>
              <a:t>Prepared by Janine E. Asmar</a:t>
            </a:r>
            <a:r>
              <a:rPr lang="en-US" sz="3600" dirty="0" smtClean="0"/>
              <a:t/>
            </a:r>
            <a:br>
              <a:rPr lang="en-US" sz="3600" dirty="0" smtClean="0"/>
            </a:br>
            <a:r>
              <a:rPr lang="en-US" sz="3600" b="1" i="1" dirty="0" smtClean="0"/>
              <a:t>fashion</a:t>
            </a:r>
            <a:r>
              <a:rPr lang="en-US" sz="3600" dirty="0" smtClean="0"/>
              <a:t> </a:t>
            </a:r>
            <a:r>
              <a:rPr lang="en-US" sz="3600" i="1" dirty="0" smtClean="0"/>
              <a:t>designer</a:t>
            </a:r>
            <a:r>
              <a:rPr lang="en-US" sz="3600" dirty="0" smtClean="0"/>
              <a:t>  </a:t>
            </a:r>
            <a:r>
              <a:rPr lang="en-US" sz="3600" b="1" i="1" dirty="0" smtClean="0"/>
              <a:t>image</a:t>
            </a:r>
            <a:r>
              <a:rPr lang="en-US" sz="3600" i="1" dirty="0" smtClean="0"/>
              <a:t> consultant</a:t>
            </a:r>
            <a:endParaRPr lang="en-US" sz="3600" dirty="0"/>
          </a:p>
        </p:txBody>
      </p:sp>
      <p:sp>
        <p:nvSpPr>
          <p:cNvPr id="3" name="Subtitle 2"/>
          <p:cNvSpPr>
            <a:spLocks noGrp="1"/>
          </p:cNvSpPr>
          <p:nvPr>
            <p:ph type="subTitle" idx="1"/>
          </p:nvPr>
        </p:nvSpPr>
        <p:spPr>
          <a:xfrm flipV="1">
            <a:off x="-45719" y="6812280"/>
            <a:ext cx="45719" cy="45719"/>
          </a:xfrm>
        </p:spPr>
        <p:txBody>
          <a:bodyPr>
            <a:normAutofit fontScale="25000" lnSpcReduction="20000"/>
          </a:bodyPr>
          <a:lstStyle/>
          <a:p>
            <a:endParaRPr lang="en-US" sz="1800" dirty="0">
              <a:solidFill>
                <a:schemeClr val="tx1"/>
              </a:solidFill>
            </a:endParaRPr>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0"/>
                                        <p:tgtEl>
                                          <p:spTgt spid="2"/>
                                        </p:tgtEl>
                                        <p:attrNameLst>
                                          <p:attrName>ppt_x</p:attrName>
                                        </p:attrNameLst>
                                      </p:cBhvr>
                                      <p:tavLst>
                                        <p:tav tm="0">
                                          <p:val>
                                            <p:strVal val="ppt_x"/>
                                          </p:val>
                                        </p:tav>
                                        <p:tav tm="100000">
                                          <p:val>
                                            <p:strVal val="ppt_x"/>
                                          </p:val>
                                        </p:tav>
                                      </p:tavLst>
                                    </p:anim>
                                    <p:anim calcmode="lin" valueType="num">
                                      <p:cBhvr additive="base">
                                        <p:cTn id="7" dur="5000"/>
                                        <p:tgtEl>
                                          <p:spTgt spid="2"/>
                                        </p:tgtEl>
                                        <p:attrNameLst>
                                          <p:attrName>ppt_y</p:attrName>
                                        </p:attrNameLst>
                                      </p:cBhvr>
                                      <p:tavLst>
                                        <p:tav tm="0">
                                          <p:val>
                                            <p:strVal val="ppt_y"/>
                                          </p:val>
                                        </p:tav>
                                        <p:tav tm="100000">
                                          <p:val>
                                            <p:strVal val="1+ppt_h/2"/>
                                          </p:val>
                                        </p:tav>
                                      </p:tavLst>
                                    </p:anim>
                                    <p:set>
                                      <p:cBhvr>
                                        <p:cTn id="8"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one?</a:t>
            </a:r>
            <a:endParaRPr lang="en-US" dirty="0"/>
          </a:p>
        </p:txBody>
      </p:sp>
      <p:pic>
        <p:nvPicPr>
          <p:cNvPr id="4" name="Content Placeholder 3" descr="business-office-rental-1.jpg"/>
          <p:cNvPicPr>
            <a:picLocks noGrp="1" noChangeAspect="1"/>
          </p:cNvPicPr>
          <p:nvPr>
            <p:ph idx="1"/>
          </p:nvPr>
        </p:nvPicPr>
        <p:blipFill>
          <a:blip r:embed="rId2" cstate="print"/>
          <a:stretch>
            <a:fillRect/>
          </a:stretch>
        </p:blipFill>
        <p:spPr>
          <a:xfrm>
            <a:off x="2209800" y="1295400"/>
            <a:ext cx="4114800" cy="5391808"/>
          </a:xfrm>
        </p:spPr>
      </p:pic>
      <p:sp>
        <p:nvSpPr>
          <p:cNvPr id="5" name="TextBox 4"/>
          <p:cNvSpPr txBox="1"/>
          <p:nvPr/>
        </p:nvSpPr>
        <p:spPr>
          <a:xfrm>
            <a:off x="152400" y="1981200"/>
            <a:ext cx="1219200" cy="369332"/>
          </a:xfrm>
          <a:prstGeom prst="rect">
            <a:avLst/>
          </a:prstGeom>
          <a:noFill/>
        </p:spPr>
        <p:txBody>
          <a:bodyPr wrap="square" rtlCol="0">
            <a:spAutoFit/>
          </a:bodyPr>
          <a:lstStyle/>
          <a:p>
            <a:r>
              <a:rPr lang="en-US" dirty="0" smtClean="0"/>
              <a:t>Picture #7</a:t>
            </a:r>
            <a:endParaRPr lang="en-US"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82000" cy="6324600"/>
          </a:xfrm>
        </p:spPr>
        <p:txBody>
          <a:bodyPr>
            <a:normAutofit/>
          </a:bodyPr>
          <a:lstStyle/>
          <a:p>
            <a:pPr algn="l" fontAlgn="t"/>
            <a:r>
              <a:rPr lang="en-US" sz="2400" dirty="0" smtClean="0"/>
              <a:t/>
            </a:r>
            <a:br>
              <a:rPr lang="en-US" sz="2400" dirty="0" smtClean="0"/>
            </a:br>
            <a:r>
              <a:rPr lang="en-US" sz="2400" dirty="0" smtClean="0"/>
              <a:t>-</a:t>
            </a:r>
            <a:r>
              <a:rPr lang="en-US" sz="2800" dirty="0" smtClean="0"/>
              <a:t>To provide the illusion of an X shape figure, width needs to be created in the upper body to balance the lower half. Subtle (non visible) shoulder pads are a slimming accessory (even when not in fashion), especially if her shoulders have a strong slope.  </a:t>
            </a:r>
            <a:br>
              <a:rPr lang="en-US" sz="2800" dirty="0" smtClean="0"/>
            </a:br>
            <a:r>
              <a:rPr lang="en-US" sz="2800" b="1" dirty="0" smtClean="0"/>
              <a:t>Other slimming strategies include:</a:t>
            </a:r>
            <a:br>
              <a:rPr lang="en-US" sz="2800" b="1" dirty="0" smtClean="0"/>
            </a:br>
            <a:r>
              <a:rPr lang="en-US" sz="2800" dirty="0" smtClean="0"/>
              <a:t/>
            </a:r>
            <a:br>
              <a:rPr lang="en-US" sz="2800" dirty="0" smtClean="0"/>
            </a:br>
            <a:r>
              <a:rPr lang="en-US" sz="2800" dirty="0" smtClean="0"/>
              <a:t>-Smooth fabrics below the waistline, </a:t>
            </a:r>
            <a:br>
              <a:rPr lang="en-US" sz="2800" dirty="0" smtClean="0"/>
            </a:br>
            <a:r>
              <a:rPr lang="en-US" sz="2800" dirty="0" smtClean="0"/>
              <a:t>-Darker colors for skirts and pants, </a:t>
            </a:r>
            <a:br>
              <a:rPr lang="en-US" sz="2800" dirty="0" smtClean="0"/>
            </a:br>
            <a:r>
              <a:rPr lang="en-US" sz="2800" dirty="0" smtClean="0"/>
              <a:t>-Slightly tapered or bootleg trousers, </a:t>
            </a:r>
            <a:br>
              <a:rPr lang="en-US" sz="2800" dirty="0" smtClean="0"/>
            </a:br>
            <a:r>
              <a:rPr lang="en-US" sz="2800" dirty="0" smtClean="0"/>
              <a:t>-High placed accessories,</a:t>
            </a:r>
            <a:br>
              <a:rPr lang="en-US" sz="2800" dirty="0" smtClean="0"/>
            </a:br>
            <a:r>
              <a:rPr lang="en-US" sz="2800" dirty="0" smtClean="0"/>
              <a:t>-Medium to high heels</a:t>
            </a:r>
            <a:r>
              <a:rPr lang="en-US" sz="2400" dirty="0" smtClean="0"/>
              <a:t>.</a:t>
            </a:r>
            <a:r>
              <a:rPr lang="en-US" dirty="0" smtClean="0"/>
              <a:t/>
            </a:r>
            <a:br>
              <a:rPr lang="en-US" dirty="0" smtClean="0"/>
            </a:br>
            <a:endParaRPr lang="en-US" dirty="0"/>
          </a:p>
        </p:txBody>
      </p:sp>
      <p:pic>
        <p:nvPicPr>
          <p:cNvPr id="5" name="Picture 4" descr="Triangle Body"/>
          <p:cNvPicPr/>
          <p:nvPr/>
        </p:nvPicPr>
        <p:blipFill>
          <a:blip r:embed="rId2" cstate="print"/>
          <a:srcRect/>
          <a:stretch>
            <a:fillRect/>
          </a:stretch>
        </p:blipFill>
        <p:spPr bwMode="auto">
          <a:xfrm>
            <a:off x="5867400" y="2996855"/>
            <a:ext cx="1981201" cy="3861145"/>
          </a:xfrm>
          <a:prstGeom prst="rect">
            <a:avLst/>
          </a:prstGeom>
          <a:noFill/>
          <a:ln w="9525">
            <a:noFill/>
            <a:miter lim="800000"/>
            <a:headEnd/>
            <a:tailEnd/>
          </a:ln>
        </p:spPr>
      </p:pic>
      <p:sp>
        <p:nvSpPr>
          <p:cNvPr id="6" name="TextBox 5"/>
          <p:cNvSpPr txBox="1"/>
          <p:nvPr/>
        </p:nvSpPr>
        <p:spPr>
          <a:xfrm>
            <a:off x="7696200" y="3276600"/>
            <a:ext cx="675185" cy="1107996"/>
          </a:xfrm>
          <a:prstGeom prst="rect">
            <a:avLst/>
          </a:prstGeom>
          <a:noFill/>
        </p:spPr>
        <p:txBody>
          <a:bodyPr wrap="none" rtlCol="0">
            <a:spAutoFit/>
          </a:bodyPr>
          <a:lstStyle/>
          <a:p>
            <a:r>
              <a:rPr lang="en-US" sz="6600" dirty="0" smtClean="0"/>
              <a:t>A</a:t>
            </a:r>
            <a:endParaRPr lang="en-US" sz="6600" dirty="0"/>
          </a:p>
        </p:txBody>
      </p:sp>
      <p:pic>
        <p:nvPicPr>
          <p:cNvPr id="7" name="Picture 6" descr="005.jpg"/>
          <p:cNvPicPr>
            <a:picLocks noChangeAspect="1"/>
          </p:cNvPicPr>
          <p:nvPr/>
        </p:nvPicPr>
        <p:blipFill>
          <a:blip r:embed="rId3" cstate="print"/>
          <a:srcRect r="72250" b="53737"/>
          <a:stretch>
            <a:fillRect/>
          </a:stretch>
        </p:blipFill>
        <p:spPr>
          <a:xfrm>
            <a:off x="7848600" y="4838375"/>
            <a:ext cx="949452" cy="2019625"/>
          </a:xfrm>
          <a:prstGeom prst="rect">
            <a:avLst/>
          </a:prstGeom>
        </p:spPr>
      </p:pic>
      <p:pic>
        <p:nvPicPr>
          <p:cNvPr id="9" name="Picture 8" descr="004 jackets.jpg"/>
          <p:cNvPicPr>
            <a:picLocks noChangeAspect="1"/>
          </p:cNvPicPr>
          <p:nvPr/>
        </p:nvPicPr>
        <p:blipFill>
          <a:blip r:embed="rId4" cstate="print"/>
          <a:srcRect l="34456" t="35556" r="39118" b="35555"/>
          <a:stretch>
            <a:fillRect/>
          </a:stretch>
        </p:blipFill>
        <p:spPr>
          <a:xfrm>
            <a:off x="5562600" y="2631140"/>
            <a:ext cx="920262" cy="1407459"/>
          </a:xfrm>
          <a:prstGeom prst="rect">
            <a:avLst/>
          </a:prstGeom>
        </p:spPr>
      </p:pic>
      <p:pic>
        <p:nvPicPr>
          <p:cNvPr id="10" name="Picture 9" descr="009.jpg"/>
          <p:cNvPicPr>
            <a:picLocks noChangeAspect="1"/>
          </p:cNvPicPr>
          <p:nvPr/>
        </p:nvPicPr>
        <p:blipFill>
          <a:blip r:embed="rId5" cstate="print"/>
          <a:stretch>
            <a:fillRect/>
          </a:stretch>
        </p:blipFill>
        <p:spPr>
          <a:xfrm>
            <a:off x="5029200" y="5334000"/>
            <a:ext cx="981075" cy="1308100"/>
          </a:xfrm>
          <a:prstGeom prst="rect">
            <a:avLst/>
          </a:prstGeom>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5821362"/>
          </a:xfrm>
        </p:spPr>
        <p:txBody>
          <a:bodyPr>
            <a:normAutofit fontScale="90000"/>
          </a:bodyPr>
          <a:lstStyle/>
          <a:p>
            <a:pPr lvl="0" algn="l" fontAlgn="t"/>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-Shoulder pads, </a:t>
            </a:r>
            <a:br>
              <a:rPr lang="en-US" sz="3600" dirty="0" smtClean="0"/>
            </a:br>
            <a:r>
              <a:rPr lang="en-US" sz="3600" dirty="0" smtClean="0"/>
              <a:t>- Color blocking (to create the illusion of a waist), </a:t>
            </a:r>
            <a:br>
              <a:rPr lang="en-US" sz="3600" dirty="0" smtClean="0"/>
            </a:br>
            <a:r>
              <a:rPr lang="en-US" sz="3600" dirty="0" smtClean="0"/>
              <a:t>-Open single-breasted jackets, vests, </a:t>
            </a:r>
            <a:br>
              <a:rPr lang="en-US" sz="3600" dirty="0" smtClean="0"/>
            </a:br>
            <a:r>
              <a:rPr lang="en-US" sz="3600" dirty="0" smtClean="0"/>
              <a:t>-Soft fabric tops and matching skirts.</a:t>
            </a:r>
            <a:r>
              <a:rPr lang="en-US" dirty="0" smtClean="0"/>
              <a:t/>
            </a:r>
            <a:br>
              <a:rPr lang="en-US" dirty="0" smtClean="0"/>
            </a:br>
            <a:endParaRPr lang="en-US" dirty="0"/>
          </a:p>
        </p:txBody>
      </p:sp>
      <p:pic>
        <p:nvPicPr>
          <p:cNvPr id="3" name="Picture 2" descr="Rectangle Body"/>
          <p:cNvPicPr/>
          <p:nvPr/>
        </p:nvPicPr>
        <p:blipFill>
          <a:blip r:embed="rId2" cstate="print"/>
          <a:srcRect/>
          <a:stretch>
            <a:fillRect/>
          </a:stretch>
        </p:blipFill>
        <p:spPr bwMode="auto">
          <a:xfrm>
            <a:off x="3505200" y="304800"/>
            <a:ext cx="1685925" cy="3294038"/>
          </a:xfrm>
          <a:prstGeom prst="rect">
            <a:avLst/>
          </a:prstGeom>
          <a:noFill/>
          <a:ln w="9525">
            <a:noFill/>
            <a:miter lim="800000"/>
            <a:headEnd/>
            <a:tailEnd/>
          </a:ln>
        </p:spPr>
      </p:pic>
      <p:sp>
        <p:nvSpPr>
          <p:cNvPr id="4" name="TextBox 3"/>
          <p:cNvSpPr txBox="1"/>
          <p:nvPr/>
        </p:nvSpPr>
        <p:spPr>
          <a:xfrm>
            <a:off x="5334000" y="990600"/>
            <a:ext cx="709936" cy="1323439"/>
          </a:xfrm>
          <a:prstGeom prst="rect">
            <a:avLst/>
          </a:prstGeom>
          <a:noFill/>
        </p:spPr>
        <p:txBody>
          <a:bodyPr wrap="square" rtlCol="0">
            <a:spAutoFit/>
          </a:bodyPr>
          <a:lstStyle/>
          <a:p>
            <a:r>
              <a:rPr lang="en-US" sz="8000" dirty="0" smtClean="0"/>
              <a:t>H</a:t>
            </a:r>
            <a:endParaRPr lang="en-US" sz="8000" dirty="0"/>
          </a:p>
        </p:txBody>
      </p:sp>
      <p:pic>
        <p:nvPicPr>
          <p:cNvPr id="5" name="Picture 4" descr="004 jackets.jpg"/>
          <p:cNvPicPr>
            <a:picLocks noChangeAspect="1"/>
          </p:cNvPicPr>
          <p:nvPr/>
        </p:nvPicPr>
        <p:blipFill>
          <a:blip r:embed="rId3" cstate="print"/>
          <a:srcRect l="34455" r="37564" b="66666"/>
          <a:stretch>
            <a:fillRect/>
          </a:stretch>
        </p:blipFill>
        <p:spPr>
          <a:xfrm>
            <a:off x="6781800" y="914400"/>
            <a:ext cx="1371600" cy="2286000"/>
          </a:xfrm>
          <a:prstGeom prst="rect">
            <a:avLst/>
          </a:prstGeom>
        </p:spPr>
      </p:pic>
      <p:pic>
        <p:nvPicPr>
          <p:cNvPr id="6" name="Picture 5" descr="011.jpg"/>
          <p:cNvPicPr>
            <a:picLocks noChangeAspect="1"/>
          </p:cNvPicPr>
          <p:nvPr/>
        </p:nvPicPr>
        <p:blipFill>
          <a:blip r:embed="rId4" cstate="print"/>
          <a:srcRect l="63133" r="4034" b="70000"/>
          <a:stretch>
            <a:fillRect/>
          </a:stretch>
        </p:blipFill>
        <p:spPr>
          <a:xfrm>
            <a:off x="228600" y="914400"/>
            <a:ext cx="1524000" cy="2057400"/>
          </a:xfrm>
          <a:prstGeom prst="rect">
            <a:avLst/>
          </a:prstGeom>
        </p:spPr>
      </p:pic>
      <p:pic>
        <p:nvPicPr>
          <p:cNvPr id="7" name="Picture 6" descr="002.jpg"/>
          <p:cNvPicPr>
            <a:picLocks noChangeAspect="1"/>
          </p:cNvPicPr>
          <p:nvPr/>
        </p:nvPicPr>
        <p:blipFill>
          <a:blip r:embed="rId5" cstate="print"/>
          <a:srcRect l="31298" r="37967" b="67293"/>
          <a:stretch>
            <a:fillRect/>
          </a:stretch>
        </p:blipFill>
        <p:spPr>
          <a:xfrm>
            <a:off x="2133600" y="152400"/>
            <a:ext cx="1295400" cy="1981200"/>
          </a:xfrm>
          <a:prstGeom prst="rect">
            <a:avLst/>
          </a:prstGeom>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6202362"/>
          </a:xfrm>
        </p:spPr>
        <p:txBody>
          <a:bodyPr>
            <a:normAutofit/>
          </a:bodyPr>
          <a:lstStyle/>
          <a:p>
            <a:pPr algn="l" fontAlgn="t"/>
            <a:r>
              <a:rPr lang="en-US" sz="2200" dirty="0" smtClean="0"/>
              <a:t/>
            </a:r>
            <a:br>
              <a:rPr lang="en-US" sz="2200" dirty="0" smtClean="0"/>
            </a:br>
            <a:r>
              <a:rPr lang="en-US" sz="2200" dirty="0" smtClean="0"/>
              <a:t>This shape belongs to full figured women</a:t>
            </a:r>
            <a:br>
              <a:rPr lang="en-US" sz="2200" dirty="0" smtClean="0"/>
            </a:br>
            <a:r>
              <a:rPr lang="en-US" sz="2200" dirty="0" smtClean="0"/>
              <a:t> who have a round shape and a low stomach.</a:t>
            </a:r>
            <a:br>
              <a:rPr lang="en-US" sz="2200" dirty="0" smtClean="0"/>
            </a:br>
            <a:r>
              <a:rPr lang="en-US" sz="2200" dirty="0" smtClean="0"/>
              <a:t> </a:t>
            </a:r>
            <a:br>
              <a:rPr lang="en-US" sz="2200" dirty="0" smtClean="0"/>
            </a:br>
            <a:r>
              <a:rPr lang="en-US" sz="2200" b="1" dirty="0" smtClean="0"/>
              <a:t>A pleasing silhouette is created by:</a:t>
            </a:r>
            <a:r>
              <a:rPr lang="en-US" sz="2200" dirty="0" smtClean="0"/>
              <a:t/>
            </a:r>
            <a:br>
              <a:rPr lang="en-US" sz="2200" dirty="0" smtClean="0"/>
            </a:br>
            <a:r>
              <a:rPr lang="en-US" sz="2200" dirty="0" smtClean="0"/>
              <a:t/>
            </a:r>
            <a:br>
              <a:rPr lang="en-US" sz="2200" dirty="0" smtClean="0"/>
            </a:br>
            <a:r>
              <a:rPr lang="en-US" sz="2200" dirty="0" smtClean="0"/>
              <a:t>-Garments and outfits that have a subtle</a:t>
            </a:r>
            <a:br>
              <a:rPr lang="en-US" sz="2200" dirty="0" smtClean="0"/>
            </a:br>
            <a:r>
              <a:rPr lang="en-US" sz="2200" dirty="0" smtClean="0"/>
              <a:t> inverted triangle shape, ‘V' necklines, </a:t>
            </a:r>
            <a:br>
              <a:rPr lang="en-US" sz="2200" dirty="0" smtClean="0"/>
            </a:br>
            <a:r>
              <a:rPr lang="en-US" sz="2200" dirty="0" smtClean="0"/>
              <a:t>-Vertical design lines, </a:t>
            </a:r>
            <a:br>
              <a:rPr lang="en-US" sz="2200" dirty="0" smtClean="0"/>
            </a:br>
            <a:r>
              <a:rPr lang="en-US" sz="2200" dirty="0" smtClean="0"/>
              <a:t>-Medium-sized non shiny prints, </a:t>
            </a:r>
            <a:br>
              <a:rPr lang="en-US" sz="2200" dirty="0" smtClean="0"/>
            </a:br>
            <a:r>
              <a:rPr lang="en-US" sz="2200" dirty="0" smtClean="0"/>
              <a:t>-Abstract and geometric patterns</a:t>
            </a:r>
            <a:br>
              <a:rPr lang="en-US" sz="2200" dirty="0" smtClean="0"/>
            </a:br>
            <a:r>
              <a:rPr lang="en-US" sz="2200" dirty="0" smtClean="0"/>
              <a:t>-Medium to dark colors, </a:t>
            </a:r>
            <a:br>
              <a:rPr lang="en-US" sz="2200" dirty="0" smtClean="0"/>
            </a:br>
            <a:r>
              <a:rPr lang="en-US" sz="2200" dirty="0" smtClean="0"/>
              <a:t>-High placed focal points, </a:t>
            </a:r>
            <a:br>
              <a:rPr lang="en-US" sz="2200" dirty="0" smtClean="0"/>
            </a:br>
            <a:r>
              <a:rPr lang="en-US" sz="2200" dirty="0" smtClean="0"/>
              <a:t>-Medium to medium-high heels, </a:t>
            </a:r>
            <a:br>
              <a:rPr lang="en-US" sz="2200" dirty="0" smtClean="0"/>
            </a:br>
            <a:r>
              <a:rPr lang="en-US" sz="2200" dirty="0" smtClean="0"/>
              <a:t>-Below knee-length skirts,</a:t>
            </a:r>
            <a:br>
              <a:rPr lang="en-US" sz="2200" dirty="0" smtClean="0"/>
            </a:br>
            <a:r>
              <a:rPr lang="en-US" sz="2200" dirty="0" smtClean="0"/>
              <a:t>-Hosiery that blends with the shoes and hemline.</a:t>
            </a:r>
            <a:r>
              <a:rPr lang="en-US" dirty="0" smtClean="0"/>
              <a:t/>
            </a:r>
            <a:br>
              <a:rPr lang="en-US" dirty="0" smtClean="0"/>
            </a:br>
            <a:endParaRPr lang="en-US" dirty="0"/>
          </a:p>
        </p:txBody>
      </p:sp>
      <p:pic>
        <p:nvPicPr>
          <p:cNvPr id="3" name="Picture 2" descr="Oval Body"/>
          <p:cNvPicPr/>
          <p:nvPr/>
        </p:nvPicPr>
        <p:blipFill>
          <a:blip r:embed="rId2" cstate="print"/>
          <a:srcRect/>
          <a:stretch>
            <a:fillRect/>
          </a:stretch>
        </p:blipFill>
        <p:spPr bwMode="auto">
          <a:xfrm>
            <a:off x="6324600" y="1828800"/>
            <a:ext cx="1600200" cy="4191000"/>
          </a:xfrm>
          <a:prstGeom prst="rect">
            <a:avLst/>
          </a:prstGeom>
          <a:noFill/>
          <a:ln w="9525">
            <a:noFill/>
            <a:miter lim="800000"/>
            <a:headEnd/>
            <a:tailEnd/>
          </a:ln>
        </p:spPr>
      </p:pic>
      <p:sp>
        <p:nvSpPr>
          <p:cNvPr id="4" name="TextBox 3"/>
          <p:cNvSpPr txBox="1"/>
          <p:nvPr/>
        </p:nvSpPr>
        <p:spPr>
          <a:xfrm>
            <a:off x="5562600" y="1219200"/>
            <a:ext cx="1000595" cy="1569660"/>
          </a:xfrm>
          <a:prstGeom prst="rect">
            <a:avLst/>
          </a:prstGeom>
          <a:noFill/>
        </p:spPr>
        <p:txBody>
          <a:bodyPr wrap="none" rtlCol="0">
            <a:spAutoFit/>
          </a:bodyPr>
          <a:lstStyle/>
          <a:p>
            <a:r>
              <a:rPr lang="en-US" sz="9600" dirty="0" smtClean="0"/>
              <a:t>O</a:t>
            </a:r>
            <a:endParaRPr lang="en-US" sz="9600" dirty="0"/>
          </a:p>
        </p:txBody>
      </p:sp>
      <p:pic>
        <p:nvPicPr>
          <p:cNvPr id="5" name="Picture 4" descr="007.jpg"/>
          <p:cNvPicPr>
            <a:picLocks noChangeAspect="1"/>
          </p:cNvPicPr>
          <p:nvPr/>
        </p:nvPicPr>
        <p:blipFill>
          <a:blip r:embed="rId3" cstate="print"/>
          <a:srcRect t="76218" r="83010" b="2798"/>
          <a:stretch>
            <a:fillRect/>
          </a:stretch>
        </p:blipFill>
        <p:spPr>
          <a:xfrm>
            <a:off x="5943600" y="0"/>
            <a:ext cx="1371600" cy="1143000"/>
          </a:xfrm>
          <a:prstGeom prst="rect">
            <a:avLst/>
          </a:prstGeom>
        </p:spPr>
      </p:pic>
      <p:pic>
        <p:nvPicPr>
          <p:cNvPr id="6" name="Picture 5" descr="009.jpg"/>
          <p:cNvPicPr>
            <a:picLocks noChangeAspect="1"/>
          </p:cNvPicPr>
          <p:nvPr/>
        </p:nvPicPr>
        <p:blipFill>
          <a:blip r:embed="rId4" cstate="print"/>
          <a:srcRect l="16042" t="62538" r="67916" b="8033"/>
          <a:stretch>
            <a:fillRect/>
          </a:stretch>
        </p:blipFill>
        <p:spPr>
          <a:xfrm>
            <a:off x="4495800" y="2971800"/>
            <a:ext cx="1362075" cy="1676400"/>
          </a:xfrm>
          <a:prstGeom prst="rect">
            <a:avLst/>
          </a:prstGeom>
        </p:spPr>
      </p:pic>
      <p:pic>
        <p:nvPicPr>
          <p:cNvPr id="7" name="Picture 6" descr="dresses.jpg"/>
          <p:cNvPicPr>
            <a:picLocks noChangeAspect="1"/>
          </p:cNvPicPr>
          <p:nvPr/>
        </p:nvPicPr>
        <p:blipFill>
          <a:blip r:embed="rId5" cstate="print"/>
          <a:srcRect l="49775" t="69362" r="29127" b="3303"/>
          <a:stretch>
            <a:fillRect/>
          </a:stretch>
        </p:blipFill>
        <p:spPr>
          <a:xfrm>
            <a:off x="8001000" y="4267200"/>
            <a:ext cx="1001268" cy="1828800"/>
          </a:xfrm>
          <a:prstGeom prst="rect">
            <a:avLst/>
          </a:prstGeom>
        </p:spPr>
      </p:pic>
      <p:pic>
        <p:nvPicPr>
          <p:cNvPr id="8" name="Picture 7" descr="012.jpg"/>
          <p:cNvPicPr>
            <a:picLocks noChangeAspect="1"/>
          </p:cNvPicPr>
          <p:nvPr/>
        </p:nvPicPr>
        <p:blipFill>
          <a:blip r:embed="rId6" cstate="print"/>
          <a:srcRect l="62103" t="21612" r="27739" b="58050"/>
          <a:stretch>
            <a:fillRect/>
          </a:stretch>
        </p:blipFill>
        <p:spPr>
          <a:xfrm>
            <a:off x="7696200" y="533400"/>
            <a:ext cx="1335314" cy="1752600"/>
          </a:xfrm>
          <a:prstGeom prst="rect">
            <a:avLst/>
          </a:prstGeom>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6629400"/>
          </a:xfrm>
        </p:spPr>
        <p:txBody>
          <a:bodyPr>
            <a:normAutofit/>
          </a:bodyPr>
          <a:lstStyle/>
          <a:p>
            <a:pPr lvl="0" algn="l"/>
            <a:r>
              <a:rPr lang="en-US" sz="4000" b="1" dirty="0" smtClean="0"/>
              <a:t>LARGE</a:t>
            </a:r>
            <a:r>
              <a:rPr lang="en-US" sz="1800" b="1" dirty="0" smtClean="0"/>
              <a:t/>
            </a:r>
            <a:br>
              <a:rPr lang="en-US" sz="1800" b="1" dirty="0" smtClean="0"/>
            </a:br>
            <a:r>
              <a:rPr lang="en-US" sz="1800" b="1" dirty="0" smtClean="0"/>
              <a:t/>
            </a:r>
            <a:br>
              <a:rPr lang="en-US" sz="1800" b="1" dirty="0" smtClean="0"/>
            </a:br>
            <a:r>
              <a:rPr lang="en-US" sz="1800" b="1" dirty="0" smtClean="0"/>
              <a:t>What You Need To Know</a:t>
            </a:r>
            <a:br>
              <a:rPr lang="en-US" sz="1800" b="1" dirty="0" smtClean="0"/>
            </a:br>
            <a:r>
              <a:rPr lang="en-US" sz="1800" dirty="0" smtClean="0"/>
              <a:t/>
            </a:r>
            <a:br>
              <a:rPr lang="en-US" sz="1800" dirty="0" smtClean="0"/>
            </a:br>
            <a:r>
              <a:rPr lang="en-US" sz="1800" dirty="0" smtClean="0"/>
              <a:t>-There's a way to dress that flatters every body type, and large body </a:t>
            </a:r>
            <a:br>
              <a:rPr lang="en-US" sz="1800" dirty="0" smtClean="0"/>
            </a:br>
            <a:r>
              <a:rPr lang="en-US" sz="1800" dirty="0" smtClean="0"/>
              <a:t>types are no exception.</a:t>
            </a:r>
            <a:br>
              <a:rPr lang="en-US" sz="1800" dirty="0" smtClean="0"/>
            </a:br>
            <a:r>
              <a:rPr lang="en-US" sz="1800" dirty="0" smtClean="0"/>
              <a:t>-Baggy clothing does not hide extra pounds and tight clothing fails to rein it in.</a:t>
            </a:r>
            <a:br>
              <a:rPr lang="en-US" sz="1800" dirty="0" smtClean="0"/>
            </a:br>
            <a:r>
              <a:rPr lang="en-US" sz="1800" dirty="0" smtClean="0"/>
              <a:t>-Proper fit is essential for dressing your body type.</a:t>
            </a:r>
            <a:br>
              <a:rPr lang="en-US" sz="1800" dirty="0" smtClean="0"/>
            </a:br>
            <a:r>
              <a:rPr lang="en-US" sz="1800" dirty="0" smtClean="0"/>
              <a:t/>
            </a:r>
            <a:br>
              <a:rPr lang="en-US" sz="1800" dirty="0" smtClean="0"/>
            </a:br>
            <a:r>
              <a:rPr lang="en-US" sz="1800" dirty="0" smtClean="0"/>
              <a:t>-</a:t>
            </a:r>
            <a:r>
              <a:rPr lang="en-US" sz="2000" dirty="0" smtClean="0"/>
              <a:t>Single-breasted blazers</a:t>
            </a:r>
            <a:br>
              <a:rPr lang="en-US" sz="2000" dirty="0" smtClean="0"/>
            </a:br>
            <a:r>
              <a:rPr lang="en-US" sz="2000" dirty="0" smtClean="0"/>
              <a:t>-Three-button suit/blazer</a:t>
            </a:r>
            <a:br>
              <a:rPr lang="en-US" sz="2000" dirty="0" smtClean="0"/>
            </a:br>
            <a:r>
              <a:rPr lang="en-US" sz="2000" dirty="0" smtClean="0"/>
              <a:t>-Blazers with a single vent or no vent</a:t>
            </a:r>
            <a:br>
              <a:rPr lang="en-US" sz="2000" dirty="0" smtClean="0"/>
            </a:br>
            <a:r>
              <a:rPr lang="en-US" sz="2000" dirty="0" smtClean="0"/>
              <a:t>-Flat-front pants</a:t>
            </a:r>
            <a:br>
              <a:rPr lang="en-US" sz="2000" dirty="0" smtClean="0"/>
            </a:br>
            <a:r>
              <a:rPr lang="en-US" sz="2000" dirty="0" smtClean="0"/>
              <a:t>-V-neck T-shirts and sweaters</a:t>
            </a:r>
            <a:br>
              <a:rPr lang="en-US" sz="2000" dirty="0" smtClean="0"/>
            </a:br>
            <a:r>
              <a:rPr lang="en-US" sz="2000" dirty="0" smtClean="0"/>
              <a:t>-Dark colors</a:t>
            </a:r>
            <a:br>
              <a:rPr lang="en-US" sz="2000" dirty="0" smtClean="0"/>
            </a:br>
            <a:r>
              <a:rPr lang="en-US" sz="2000" dirty="0" smtClean="0"/>
              <a:t>-Dressy knee-length coat</a:t>
            </a:r>
            <a:br>
              <a:rPr lang="en-US" sz="2000" dirty="0" smtClean="0"/>
            </a:br>
            <a:r>
              <a:rPr lang="en-US" sz="2000" dirty="0" smtClean="0"/>
              <a:t>-Sweaters in thin fabrics</a:t>
            </a:r>
            <a:br>
              <a:rPr lang="en-US" sz="2000" dirty="0" smtClean="0"/>
            </a:br>
            <a:r>
              <a:rPr lang="en-US" sz="2000" dirty="0" smtClean="0"/>
              <a:t>-Dress shoes with a slight heel</a:t>
            </a:r>
            <a:br>
              <a:rPr lang="en-US" sz="2000" dirty="0" smtClean="0"/>
            </a:br>
            <a:r>
              <a:rPr lang="en-US" sz="2000" dirty="0" smtClean="0"/>
              <a:t>-Horizontally-striped shirts</a:t>
            </a:r>
            <a:br>
              <a:rPr lang="en-US" sz="2000" dirty="0" smtClean="0"/>
            </a:br>
            <a:r>
              <a:rPr lang="en-US" sz="2000" dirty="0" smtClean="0"/>
              <a:t>-Dark-rinse relaxed-fit jeans</a:t>
            </a:r>
            <a:r>
              <a:rPr lang="en-US" sz="2000" b="1" dirty="0" smtClean="0"/>
              <a:t>                                                                 </a:t>
            </a:r>
            <a:r>
              <a:rPr lang="en-US" sz="2200" b="1" dirty="0" smtClean="0"/>
              <a:t>  LARGE</a:t>
            </a:r>
            <a:endParaRPr lang="en-US" sz="2200" dirty="0"/>
          </a:p>
        </p:txBody>
      </p:sp>
      <p:pic>
        <p:nvPicPr>
          <p:cNvPr id="3" name="Picture 2" descr="imagesCAVO0NC9.jpg"/>
          <p:cNvPicPr>
            <a:picLocks noChangeAspect="1"/>
          </p:cNvPicPr>
          <p:nvPr/>
        </p:nvPicPr>
        <p:blipFill>
          <a:blip r:embed="rId2" cstate="print"/>
          <a:srcRect l="23089" t="3246" r="52446" b="-7143"/>
          <a:stretch>
            <a:fillRect/>
          </a:stretch>
        </p:blipFill>
        <p:spPr>
          <a:xfrm>
            <a:off x="4343400" y="3352800"/>
            <a:ext cx="1752600" cy="3505200"/>
          </a:xfrm>
          <a:prstGeom prst="rect">
            <a:avLst/>
          </a:prstGeom>
        </p:spPr>
      </p:pic>
      <p:pic>
        <p:nvPicPr>
          <p:cNvPr id="4" name="Picture 3" descr="45761-300x300-3_piece_suit[1].jpg"/>
          <p:cNvPicPr>
            <a:picLocks noChangeAspect="1"/>
          </p:cNvPicPr>
          <p:nvPr/>
        </p:nvPicPr>
        <p:blipFill>
          <a:blip r:embed="rId3" cstate="print"/>
          <a:stretch>
            <a:fillRect/>
          </a:stretch>
        </p:blipFill>
        <p:spPr>
          <a:xfrm>
            <a:off x="6477000" y="3048000"/>
            <a:ext cx="2106283" cy="2937711"/>
          </a:xfrm>
          <a:prstGeom prst="rect">
            <a:avLst/>
          </a:prstGeom>
        </p:spPr>
      </p:pic>
      <p:pic>
        <p:nvPicPr>
          <p:cNvPr id="5" name="Picture 4" descr="Men's_Dress_shirts_(2).jpg"/>
          <p:cNvPicPr>
            <a:picLocks noChangeAspect="1"/>
          </p:cNvPicPr>
          <p:nvPr/>
        </p:nvPicPr>
        <p:blipFill>
          <a:blip r:embed="rId4" cstate="print"/>
          <a:srcRect l="34425" t="42425" r="48207" b="35477"/>
          <a:stretch>
            <a:fillRect/>
          </a:stretch>
        </p:blipFill>
        <p:spPr>
          <a:xfrm>
            <a:off x="7467600" y="0"/>
            <a:ext cx="1219200" cy="2133600"/>
          </a:xfrm>
          <a:prstGeom prst="rect">
            <a:avLst/>
          </a:prstGeom>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6583362"/>
          </a:xfrm>
        </p:spPr>
        <p:txBody>
          <a:bodyPr>
            <a:normAutofit fontScale="90000"/>
          </a:bodyPr>
          <a:lstStyle/>
          <a:p>
            <a:pPr lvl="0" algn="l"/>
            <a:r>
              <a:rPr lang="en-US" b="1" dirty="0" smtClean="0"/>
              <a:t>SHORT</a:t>
            </a:r>
            <a:r>
              <a:rPr lang="en-US" sz="2400" b="1" dirty="0" smtClean="0"/>
              <a:t/>
            </a:r>
            <a:br>
              <a:rPr lang="en-US" sz="2400" b="1" dirty="0" smtClean="0"/>
            </a:br>
            <a:r>
              <a:rPr lang="en-US" sz="2400" b="1" dirty="0" smtClean="0"/>
              <a:t/>
            </a:r>
            <a:br>
              <a:rPr lang="en-US" sz="2400" b="1" dirty="0" smtClean="0"/>
            </a:br>
            <a:r>
              <a:rPr lang="en-US" sz="2400" b="1" dirty="0" smtClean="0"/>
              <a:t>What You Need To Know</a:t>
            </a:r>
            <a:r>
              <a:rPr lang="en-US" sz="2400" dirty="0" smtClean="0"/>
              <a:t/>
            </a:r>
            <a:br>
              <a:rPr lang="en-US" sz="2400" dirty="0" smtClean="0"/>
            </a:br>
            <a:r>
              <a:rPr lang="en-US" sz="2400" dirty="0" smtClean="0"/>
              <a:t>A short body type is defined as a height under 170cm.</a:t>
            </a:r>
            <a:br>
              <a:rPr lang="en-US" sz="2400" dirty="0" smtClean="0"/>
            </a:br>
            <a:r>
              <a:rPr lang="en-US" sz="2400" dirty="0" smtClean="0"/>
              <a:t>Fit is critical; make friends with the tailor.</a:t>
            </a:r>
            <a:br>
              <a:rPr lang="en-US" sz="2400" dirty="0" smtClean="0"/>
            </a:br>
            <a:r>
              <a:rPr lang="en-US" sz="2400" dirty="0" smtClean="0"/>
              <a:t>Dressing in the same color family elongates your body.</a:t>
            </a:r>
            <a:r>
              <a:rPr lang="en-US" dirty="0" smtClean="0"/>
              <a:t/>
            </a:r>
            <a:br>
              <a:rPr lang="en-US" dirty="0" smtClean="0"/>
            </a:br>
            <a:r>
              <a:rPr lang="en-US" dirty="0" smtClean="0"/>
              <a:t/>
            </a:r>
            <a:br>
              <a:rPr lang="en-US" dirty="0" smtClean="0"/>
            </a:br>
            <a:r>
              <a:rPr lang="en-US" dirty="0" smtClean="0"/>
              <a:t>-</a:t>
            </a:r>
            <a:r>
              <a:rPr lang="en-US" sz="2200" dirty="0" smtClean="0"/>
              <a:t>Two-button coats and blazers</a:t>
            </a:r>
            <a:br>
              <a:rPr lang="en-US" sz="2200" dirty="0" smtClean="0"/>
            </a:br>
            <a:r>
              <a:rPr lang="en-US" sz="2200" dirty="0" smtClean="0"/>
              <a:t>-Boot-cut or straight-leg jeans</a:t>
            </a:r>
            <a:br>
              <a:rPr lang="en-US" sz="2200" dirty="0" smtClean="0"/>
            </a:br>
            <a:r>
              <a:rPr lang="en-US" sz="2200" dirty="0" smtClean="0"/>
              <a:t>-Slim ties</a:t>
            </a:r>
            <a:br>
              <a:rPr lang="en-US" sz="2200" dirty="0" smtClean="0"/>
            </a:br>
            <a:r>
              <a:rPr lang="en-US" sz="2200" dirty="0" smtClean="0"/>
              <a:t>-Straight-point collar button-downs</a:t>
            </a:r>
            <a:br>
              <a:rPr lang="en-US" sz="2200" dirty="0" smtClean="0"/>
            </a:br>
            <a:r>
              <a:rPr lang="en-US" sz="2200" dirty="0" smtClean="0"/>
              <a:t>-Narrow belt</a:t>
            </a:r>
            <a:br>
              <a:rPr lang="en-US" sz="2200" dirty="0" smtClean="0"/>
            </a:br>
            <a:r>
              <a:rPr lang="en-US" sz="2200" dirty="0" smtClean="0"/>
              <a:t>-Single-breasted, vent less blazers</a:t>
            </a:r>
            <a:br>
              <a:rPr lang="en-US" sz="2200" dirty="0" smtClean="0"/>
            </a:br>
            <a:r>
              <a:rPr lang="en-US" sz="2200" dirty="0" smtClean="0"/>
              <a:t>-Sleek suits</a:t>
            </a:r>
            <a:br>
              <a:rPr lang="en-US" sz="2200" dirty="0" smtClean="0"/>
            </a:br>
            <a:r>
              <a:rPr lang="en-US" sz="2200" dirty="0" smtClean="0"/>
              <a:t>-Sweaters in thin fabrics</a:t>
            </a:r>
            <a:br>
              <a:rPr lang="en-US" sz="2200" dirty="0" smtClean="0"/>
            </a:br>
            <a:r>
              <a:rPr lang="en-US" sz="2200" dirty="0" smtClean="0"/>
              <a:t>-Shoes and boots with 1cm to 2.5cm heel</a:t>
            </a:r>
            <a:r>
              <a:rPr lang="en-US" dirty="0" smtClean="0"/>
              <a:t/>
            </a:r>
            <a:br>
              <a:rPr lang="en-US" dirty="0" smtClean="0"/>
            </a:br>
            <a:endParaRPr lang="en-US" dirty="0"/>
          </a:p>
        </p:txBody>
      </p:sp>
      <p:pic>
        <p:nvPicPr>
          <p:cNvPr id="3" name="Picture 2" descr="imagesCAVO0NC9.jpg"/>
          <p:cNvPicPr>
            <a:picLocks noChangeAspect="1"/>
          </p:cNvPicPr>
          <p:nvPr/>
        </p:nvPicPr>
        <p:blipFill>
          <a:blip r:embed="rId2" cstate="print"/>
          <a:srcRect l="82147" t="15508" r="2434" b="-3448"/>
          <a:stretch>
            <a:fillRect/>
          </a:stretch>
        </p:blipFill>
        <p:spPr>
          <a:xfrm>
            <a:off x="5181600" y="2667000"/>
            <a:ext cx="1447800" cy="3888954"/>
          </a:xfrm>
          <a:prstGeom prst="rect">
            <a:avLst/>
          </a:prstGeom>
        </p:spPr>
      </p:pic>
      <p:sp>
        <p:nvSpPr>
          <p:cNvPr id="6" name="TextBox 5"/>
          <p:cNvSpPr txBox="1"/>
          <p:nvPr/>
        </p:nvSpPr>
        <p:spPr>
          <a:xfrm>
            <a:off x="7162800" y="5791200"/>
            <a:ext cx="870531" cy="369332"/>
          </a:xfrm>
          <a:prstGeom prst="rect">
            <a:avLst/>
          </a:prstGeom>
          <a:noFill/>
        </p:spPr>
        <p:txBody>
          <a:bodyPr wrap="square" rtlCol="0">
            <a:spAutoFit/>
          </a:bodyPr>
          <a:lstStyle/>
          <a:p>
            <a:r>
              <a:rPr lang="en-US" b="1" dirty="0" smtClean="0"/>
              <a:t>SHORT</a:t>
            </a:r>
            <a:endParaRPr lang="en-US" b="1" dirty="0"/>
          </a:p>
        </p:txBody>
      </p:sp>
      <p:pic>
        <p:nvPicPr>
          <p:cNvPr id="5" name="Picture 4" descr="Suit 1.jpg"/>
          <p:cNvPicPr>
            <a:picLocks noChangeAspect="1"/>
          </p:cNvPicPr>
          <p:nvPr/>
        </p:nvPicPr>
        <p:blipFill>
          <a:blip r:embed="rId3" cstate="print"/>
          <a:srcRect l="67500" t="12179" r="17500" b="51146"/>
          <a:stretch>
            <a:fillRect/>
          </a:stretch>
        </p:blipFill>
        <p:spPr>
          <a:xfrm>
            <a:off x="7391400" y="228600"/>
            <a:ext cx="1752600" cy="3115733"/>
          </a:xfrm>
          <a:prstGeom prst="rect">
            <a:avLst/>
          </a:prstGeom>
        </p:spPr>
      </p:pic>
      <p:pic>
        <p:nvPicPr>
          <p:cNvPr id="7" name="Picture 6" descr="collars for men.jpg"/>
          <p:cNvPicPr>
            <a:picLocks noChangeAspect="1"/>
          </p:cNvPicPr>
          <p:nvPr/>
        </p:nvPicPr>
        <p:blipFill>
          <a:blip r:embed="rId4" cstate="print"/>
          <a:srcRect l="45843" t="43333" r="29707" b="40000"/>
          <a:stretch>
            <a:fillRect/>
          </a:stretch>
        </p:blipFill>
        <p:spPr>
          <a:xfrm>
            <a:off x="7086600" y="3505200"/>
            <a:ext cx="1905000" cy="1785938"/>
          </a:xfrm>
          <a:prstGeom prst="rect">
            <a:avLst/>
          </a:prstGeom>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354762"/>
          </a:xfrm>
        </p:spPr>
        <p:txBody>
          <a:bodyPr>
            <a:normAutofit/>
          </a:bodyPr>
          <a:lstStyle/>
          <a:p>
            <a:pPr algn="l"/>
            <a:r>
              <a:rPr lang="en-US" b="1" dirty="0" smtClean="0"/>
              <a:t>TALL</a:t>
            </a:r>
            <a:r>
              <a:rPr lang="en-US" sz="1800" b="1" dirty="0" smtClean="0"/>
              <a:t/>
            </a:r>
            <a:br>
              <a:rPr lang="en-US" sz="1800" b="1" dirty="0" smtClean="0"/>
            </a:br>
            <a:r>
              <a:rPr lang="en-US" sz="1800" b="1" dirty="0" smtClean="0"/>
              <a:t/>
            </a:r>
            <a:br>
              <a:rPr lang="en-US" sz="1800" b="1" dirty="0" smtClean="0"/>
            </a:br>
            <a:r>
              <a:rPr lang="en-US" sz="1800" b="1" dirty="0" smtClean="0"/>
              <a:t>What You Need To Know</a:t>
            </a:r>
            <a:r>
              <a:rPr lang="en-US" sz="1800" dirty="0" smtClean="0"/>
              <a:t/>
            </a:r>
            <a:br>
              <a:rPr lang="en-US" sz="1800" dirty="0" smtClean="0"/>
            </a:br>
            <a:r>
              <a:rPr lang="en-US" sz="1800" dirty="0" smtClean="0"/>
              <a:t/>
            </a:r>
            <a:br>
              <a:rPr lang="en-US" sz="1800" dirty="0" smtClean="0"/>
            </a:br>
            <a:r>
              <a:rPr lang="en-US" sz="1800" dirty="0" smtClean="0"/>
              <a:t>-Favor straight-leg trousers, two-button blazers and don't forget to have clothes tailored.</a:t>
            </a:r>
            <a:br>
              <a:rPr lang="en-US" sz="1800" dirty="0" smtClean="0"/>
            </a:br>
            <a:r>
              <a:rPr lang="en-US" sz="1800" dirty="0" smtClean="0"/>
              <a:t>-Avoid wearing the same color head to toe - break you body up with color and pattern.</a:t>
            </a:r>
            <a:r>
              <a:rPr lang="en-US" sz="2000" dirty="0" smtClean="0"/>
              <a:t/>
            </a:r>
            <a:br>
              <a:rPr lang="en-US" sz="2000" dirty="0" smtClean="0"/>
            </a:br>
            <a:r>
              <a:rPr lang="en-US" dirty="0" smtClean="0"/>
              <a:t/>
            </a:r>
            <a:br>
              <a:rPr lang="en-US" dirty="0" smtClean="0"/>
            </a:br>
            <a:r>
              <a:rPr lang="en-US" dirty="0" smtClean="0"/>
              <a:t>-</a:t>
            </a:r>
            <a:r>
              <a:rPr lang="en-US" sz="2000" dirty="0" smtClean="0"/>
              <a:t>Double-breasted blazers and jackets</a:t>
            </a:r>
            <a:br>
              <a:rPr lang="en-US" sz="2000" dirty="0" smtClean="0"/>
            </a:br>
            <a:r>
              <a:rPr lang="en-US" sz="2000" dirty="0" smtClean="0"/>
              <a:t>-Turtleneck shirts and sweaters</a:t>
            </a:r>
            <a:br>
              <a:rPr lang="en-US" sz="2000" dirty="0" smtClean="0"/>
            </a:br>
            <a:r>
              <a:rPr lang="en-US" sz="2000" dirty="0" smtClean="0"/>
              <a:t>-Wider ties and belts</a:t>
            </a:r>
            <a:br>
              <a:rPr lang="en-US" sz="2000" dirty="0" smtClean="0"/>
            </a:br>
            <a:r>
              <a:rPr lang="en-US" sz="2000" dirty="0" smtClean="0"/>
              <a:t>-Custom-tailored suit</a:t>
            </a:r>
            <a:br>
              <a:rPr lang="en-US" sz="2000" dirty="0" smtClean="0"/>
            </a:br>
            <a:r>
              <a:rPr lang="en-US" sz="2000" dirty="0" smtClean="0"/>
              <a:t>-Just-below-the-knee coats with belts</a:t>
            </a:r>
            <a:br>
              <a:rPr lang="en-US" sz="2000" dirty="0" smtClean="0"/>
            </a:br>
            <a:r>
              <a:rPr lang="en-US" sz="2000" dirty="0" smtClean="0"/>
              <a:t>-Straight-leg trousers and jeans</a:t>
            </a:r>
            <a:br>
              <a:rPr lang="en-US" sz="2000" dirty="0" smtClean="0"/>
            </a:br>
            <a:r>
              <a:rPr lang="en-US" sz="2000" dirty="0" smtClean="0"/>
              <a:t>-Hip-length two-button blazers</a:t>
            </a:r>
            <a:br>
              <a:rPr lang="en-US" sz="2000" dirty="0" smtClean="0"/>
            </a:br>
            <a:r>
              <a:rPr lang="en-US" sz="2000" dirty="0" smtClean="0"/>
              <a:t>-Thin-soled shoes</a:t>
            </a:r>
            <a:r>
              <a:rPr lang="en-US" dirty="0" smtClean="0"/>
              <a:t/>
            </a:r>
            <a:br>
              <a:rPr lang="en-US" dirty="0" smtClean="0"/>
            </a:br>
            <a:endParaRPr lang="en-US" dirty="0"/>
          </a:p>
        </p:txBody>
      </p:sp>
      <p:pic>
        <p:nvPicPr>
          <p:cNvPr id="3" name="Picture 2" descr="imagesCAVO0NC9.jpg"/>
          <p:cNvPicPr>
            <a:picLocks noChangeAspect="1"/>
          </p:cNvPicPr>
          <p:nvPr/>
        </p:nvPicPr>
        <p:blipFill>
          <a:blip r:embed="rId2" cstate="print"/>
          <a:srcRect l="54893" t="-7143" r="23088" b="-1948"/>
          <a:stretch>
            <a:fillRect/>
          </a:stretch>
        </p:blipFill>
        <p:spPr>
          <a:xfrm>
            <a:off x="4724400" y="2590800"/>
            <a:ext cx="1752600" cy="4089400"/>
          </a:xfrm>
          <a:prstGeom prst="rect">
            <a:avLst/>
          </a:prstGeom>
        </p:spPr>
      </p:pic>
      <p:sp>
        <p:nvSpPr>
          <p:cNvPr id="4" name="TextBox 3"/>
          <p:cNvSpPr txBox="1"/>
          <p:nvPr/>
        </p:nvSpPr>
        <p:spPr>
          <a:xfrm>
            <a:off x="6400800" y="6096000"/>
            <a:ext cx="1143000" cy="523220"/>
          </a:xfrm>
          <a:prstGeom prst="rect">
            <a:avLst/>
          </a:prstGeom>
          <a:noFill/>
        </p:spPr>
        <p:txBody>
          <a:bodyPr wrap="square" rtlCol="0">
            <a:spAutoFit/>
          </a:bodyPr>
          <a:lstStyle/>
          <a:p>
            <a:r>
              <a:rPr lang="en-US" sz="2800" b="1" dirty="0" smtClean="0"/>
              <a:t>TALL</a:t>
            </a:r>
            <a:endParaRPr lang="en-US" sz="2800" b="1" dirty="0"/>
          </a:p>
        </p:txBody>
      </p:sp>
      <p:pic>
        <p:nvPicPr>
          <p:cNvPr id="5" name="Picture 4" descr="suit 2.jpg"/>
          <p:cNvPicPr>
            <a:picLocks noChangeAspect="1"/>
          </p:cNvPicPr>
          <p:nvPr/>
        </p:nvPicPr>
        <p:blipFill>
          <a:blip r:embed="rId3" cstate="print"/>
          <a:srcRect l="2500" t="12179" r="83333" b="54584"/>
          <a:stretch>
            <a:fillRect/>
          </a:stretch>
        </p:blipFill>
        <p:spPr>
          <a:xfrm>
            <a:off x="6400800" y="2819400"/>
            <a:ext cx="1905000" cy="3249706"/>
          </a:xfrm>
          <a:prstGeom prst="rect">
            <a:avLst/>
          </a:prstGeom>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82000" cy="6354762"/>
          </a:xfrm>
        </p:spPr>
        <p:txBody>
          <a:bodyPr>
            <a:normAutofit fontScale="90000"/>
          </a:bodyPr>
          <a:lstStyle/>
          <a:p>
            <a:pPr algn="l"/>
            <a:r>
              <a:rPr lang="en-US" sz="1800" b="1" dirty="0" smtClean="0"/>
              <a:t/>
            </a:r>
            <a:br>
              <a:rPr lang="en-US" sz="1800" b="1" dirty="0" smtClean="0"/>
            </a:br>
            <a:r>
              <a:rPr lang="en-US" b="1" dirty="0" smtClean="0"/>
              <a:t>SKINNY</a:t>
            </a:r>
            <a:r>
              <a:rPr lang="en-US" sz="1800" b="1" dirty="0" smtClean="0"/>
              <a:t/>
            </a:r>
            <a:br>
              <a:rPr lang="en-US" sz="1800" b="1" dirty="0" smtClean="0"/>
            </a:br>
            <a:r>
              <a:rPr lang="en-US" sz="1800" b="1" dirty="0" smtClean="0"/>
              <a:t/>
            </a:r>
            <a:br>
              <a:rPr lang="en-US" sz="1800" b="1" dirty="0" smtClean="0"/>
            </a:br>
            <a:r>
              <a:rPr lang="en-US" sz="1800" b="1" dirty="0" smtClean="0"/>
              <a:t>What You Need To Know</a:t>
            </a:r>
            <a:r>
              <a:rPr lang="en-US" sz="1800" dirty="0" smtClean="0"/>
              <a:t/>
            </a:r>
            <a:br>
              <a:rPr lang="en-US" sz="1800" dirty="0" smtClean="0"/>
            </a:br>
            <a:r>
              <a:rPr lang="en-US" sz="1800" dirty="0" smtClean="0"/>
              <a:t>-Make friends with EU imports like H&amp;M and Zara.</a:t>
            </a:r>
            <a:br>
              <a:rPr lang="en-US" sz="1800" dirty="0" smtClean="0"/>
            </a:br>
            <a:r>
              <a:rPr lang="en-US" sz="1800" dirty="0" smtClean="0"/>
              <a:t>-Contrary to popular belief, vertical stripes can make you appear larger.</a:t>
            </a:r>
            <a:br>
              <a:rPr lang="en-US" sz="1800" dirty="0" smtClean="0"/>
            </a:br>
            <a:r>
              <a:rPr lang="en-US" sz="1800" dirty="0" smtClean="0"/>
              <a:t>-Fashion trends were designed with your body type in mind - take advantage of it.</a:t>
            </a:r>
            <a:br>
              <a:rPr lang="en-US" sz="1800" dirty="0" smtClean="0"/>
            </a:br>
            <a:r>
              <a:rPr lang="en-US" sz="2000" dirty="0" smtClean="0">
                <a:hlinkClick r:id="rId2" tooltip="Double-breasted blazers"/>
              </a:rPr>
              <a:t> </a:t>
            </a:r>
            <a:br>
              <a:rPr lang="en-US" sz="2000" dirty="0" smtClean="0">
                <a:hlinkClick r:id="rId2" tooltip="Double-breasted blazers"/>
              </a:rPr>
            </a:br>
            <a:r>
              <a:rPr lang="en-US" sz="2000" i="1" dirty="0" smtClean="0"/>
              <a:t>- </a:t>
            </a:r>
            <a:r>
              <a:rPr lang="en-US" sz="2000" dirty="0" smtClean="0"/>
              <a:t>Double Breasted blazers and jackets</a:t>
            </a:r>
            <a:br>
              <a:rPr lang="en-US" sz="2000" dirty="0" smtClean="0"/>
            </a:br>
            <a:r>
              <a:rPr lang="en-US" sz="2000" dirty="0" smtClean="0"/>
              <a:t>-Heavy-knit sweaters</a:t>
            </a:r>
            <a:br>
              <a:rPr lang="en-US" sz="2000" dirty="0" smtClean="0"/>
            </a:br>
            <a:r>
              <a:rPr lang="en-US" sz="2000" dirty="0" smtClean="0"/>
              <a:t>-Crew-neck tees</a:t>
            </a:r>
            <a:br>
              <a:rPr lang="en-US" sz="2000" dirty="0" smtClean="0"/>
            </a:br>
            <a:r>
              <a:rPr lang="en-US" sz="2000" dirty="0" smtClean="0"/>
              <a:t>-Straight-leg or slim boot cut jeans</a:t>
            </a:r>
            <a:br>
              <a:rPr lang="en-US" sz="2000" dirty="0" smtClean="0"/>
            </a:br>
            <a:r>
              <a:rPr lang="en-US" sz="2000" dirty="0" smtClean="0"/>
              <a:t>-Flat-front trousers</a:t>
            </a:r>
            <a:br>
              <a:rPr lang="en-US" sz="2000" dirty="0" smtClean="0"/>
            </a:br>
            <a:r>
              <a:rPr lang="en-US" sz="2000" dirty="0" smtClean="0"/>
              <a:t>-Single or double-button blazers</a:t>
            </a:r>
            <a:br>
              <a:rPr lang="en-US" sz="2000" dirty="0" smtClean="0"/>
            </a:br>
            <a:r>
              <a:rPr lang="en-US" sz="2000" dirty="0" smtClean="0"/>
              <a:t>-Vertically striped dress shirts</a:t>
            </a:r>
            <a:br>
              <a:rPr lang="en-US" sz="2000" dirty="0" smtClean="0"/>
            </a:br>
            <a:r>
              <a:rPr lang="en-US" sz="2000" dirty="0" smtClean="0"/>
              <a:t>-Military-style jackets</a:t>
            </a:r>
            <a:br>
              <a:rPr lang="en-US" sz="2000" dirty="0" smtClean="0"/>
            </a:br>
            <a:r>
              <a:rPr lang="en-US" dirty="0" smtClean="0"/>
              <a:t/>
            </a:r>
            <a:br>
              <a:rPr lang="en-US" dirty="0" smtClean="0"/>
            </a:br>
            <a:r>
              <a:rPr lang="en-US" dirty="0" smtClean="0"/>
              <a:t/>
            </a:r>
            <a:br>
              <a:rPr lang="en-US" dirty="0" smtClean="0"/>
            </a:br>
            <a:endParaRPr lang="en-US" dirty="0"/>
          </a:p>
        </p:txBody>
      </p:sp>
      <p:pic>
        <p:nvPicPr>
          <p:cNvPr id="3" name="Picture 2" descr="imagesCAVO0NC9.jpg"/>
          <p:cNvPicPr>
            <a:picLocks noChangeAspect="1"/>
          </p:cNvPicPr>
          <p:nvPr/>
        </p:nvPicPr>
        <p:blipFill>
          <a:blip r:embed="rId3" cstate="print"/>
          <a:srcRect t="5195" r="80428" b="-3896"/>
          <a:stretch>
            <a:fillRect/>
          </a:stretch>
        </p:blipFill>
        <p:spPr>
          <a:xfrm>
            <a:off x="7423484" y="1752600"/>
            <a:ext cx="1720516" cy="4086224"/>
          </a:xfrm>
          <a:prstGeom prst="rect">
            <a:avLst/>
          </a:prstGeom>
        </p:spPr>
      </p:pic>
      <p:sp>
        <p:nvSpPr>
          <p:cNvPr id="4" name="TextBox 3"/>
          <p:cNvSpPr txBox="1"/>
          <p:nvPr/>
        </p:nvSpPr>
        <p:spPr>
          <a:xfrm>
            <a:off x="7239000" y="6096000"/>
            <a:ext cx="906017" cy="369332"/>
          </a:xfrm>
          <a:prstGeom prst="rect">
            <a:avLst/>
          </a:prstGeom>
          <a:noFill/>
        </p:spPr>
        <p:txBody>
          <a:bodyPr wrap="none" rtlCol="0">
            <a:spAutoFit/>
          </a:bodyPr>
          <a:lstStyle/>
          <a:p>
            <a:r>
              <a:rPr lang="en-US" b="1" dirty="0" smtClean="0"/>
              <a:t>SKINNY</a:t>
            </a:r>
            <a:endParaRPr lang="en-US" b="1" dirty="0"/>
          </a:p>
        </p:txBody>
      </p:sp>
      <p:pic>
        <p:nvPicPr>
          <p:cNvPr id="5" name="Picture 4" descr="suit 2.jpg"/>
          <p:cNvPicPr>
            <a:picLocks noChangeAspect="1"/>
          </p:cNvPicPr>
          <p:nvPr/>
        </p:nvPicPr>
        <p:blipFill>
          <a:blip r:embed="rId4" cstate="print"/>
          <a:srcRect l="31667" t="14472" r="53333" b="54584"/>
          <a:stretch>
            <a:fillRect/>
          </a:stretch>
        </p:blipFill>
        <p:spPr>
          <a:xfrm>
            <a:off x="5257800" y="2971800"/>
            <a:ext cx="1752600" cy="2628900"/>
          </a:xfrm>
          <a:prstGeom prst="rect">
            <a:avLst/>
          </a:prstGeom>
        </p:spPr>
      </p:pic>
      <p:pic>
        <p:nvPicPr>
          <p:cNvPr id="7" name="Content Placeholder 3" descr="Men's_Dress_shirts_(2).jpg"/>
          <p:cNvPicPr>
            <a:picLocks noChangeAspect="1"/>
          </p:cNvPicPr>
          <p:nvPr/>
        </p:nvPicPr>
        <p:blipFill>
          <a:blip r:embed="rId5" cstate="print"/>
          <a:srcRect l="24825" t="119" r="48909" b="51790"/>
          <a:stretch>
            <a:fillRect/>
          </a:stretch>
        </p:blipFill>
        <p:spPr>
          <a:xfrm>
            <a:off x="3581400" y="4267200"/>
            <a:ext cx="1524000" cy="2049517"/>
          </a:xfrm>
          <a:prstGeom prst="rect">
            <a:avLst/>
          </a:prstGeom>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Face shape influences the collar’s cut…</a:t>
            </a:r>
            <a:endParaRPr lang="en-US" dirty="0"/>
          </a:p>
        </p:txBody>
      </p:sp>
      <p:pic>
        <p:nvPicPr>
          <p:cNvPr id="3" name="Picture 2" descr="types-of-collars.jpg"/>
          <p:cNvPicPr>
            <a:picLocks noChangeAspect="1"/>
          </p:cNvPicPr>
          <p:nvPr/>
        </p:nvPicPr>
        <p:blipFill>
          <a:blip r:embed="rId2" cstate="print"/>
          <a:srcRect l="16008" t="10836" r="28852" b="39319"/>
          <a:stretch>
            <a:fillRect/>
          </a:stretch>
        </p:blipFill>
        <p:spPr>
          <a:xfrm>
            <a:off x="4495800" y="1447800"/>
            <a:ext cx="4351683" cy="5410200"/>
          </a:xfrm>
          <a:prstGeom prst="rect">
            <a:avLst/>
          </a:prstGeom>
        </p:spPr>
      </p:pic>
      <p:pic>
        <p:nvPicPr>
          <p:cNvPr id="4" name="Picture 3" descr="donald-trump-hair1-190x110.jpg"/>
          <p:cNvPicPr>
            <a:picLocks noChangeAspect="1"/>
          </p:cNvPicPr>
          <p:nvPr/>
        </p:nvPicPr>
        <p:blipFill>
          <a:blip r:embed="rId3" cstate="print"/>
          <a:stretch>
            <a:fillRect/>
          </a:stretch>
        </p:blipFill>
        <p:spPr>
          <a:xfrm>
            <a:off x="0" y="1295400"/>
            <a:ext cx="4063711" cy="2352675"/>
          </a:xfrm>
          <a:prstGeom prst="rect">
            <a:avLst/>
          </a:prstGeom>
        </p:spPr>
      </p:pic>
      <p:pic>
        <p:nvPicPr>
          <p:cNvPr id="5" name="Picture 4" descr="beckham-club-collar.jpg"/>
          <p:cNvPicPr>
            <a:picLocks noChangeAspect="1"/>
          </p:cNvPicPr>
          <p:nvPr/>
        </p:nvPicPr>
        <p:blipFill>
          <a:blip r:embed="rId4" cstate="print"/>
          <a:srcRect r="2098" b="8000"/>
          <a:stretch>
            <a:fillRect/>
          </a:stretch>
        </p:blipFill>
        <p:spPr>
          <a:xfrm>
            <a:off x="381000" y="3810000"/>
            <a:ext cx="2319130" cy="3048000"/>
          </a:xfrm>
          <a:prstGeom prst="rect">
            <a:avLst/>
          </a:prstGeom>
        </p:spPr>
      </p:pic>
      <p:sp>
        <p:nvSpPr>
          <p:cNvPr id="6" name="TextBox 5"/>
          <p:cNvSpPr txBox="1"/>
          <p:nvPr/>
        </p:nvSpPr>
        <p:spPr>
          <a:xfrm>
            <a:off x="3733800" y="5029200"/>
            <a:ext cx="990600" cy="381000"/>
          </a:xfrm>
          <a:prstGeom prst="rect">
            <a:avLst/>
          </a:prstGeom>
          <a:noFill/>
        </p:spPr>
        <p:txBody>
          <a:bodyPr wrap="square" rtlCol="0">
            <a:spAutoFit/>
          </a:bodyPr>
          <a:lstStyle/>
          <a:p>
            <a:r>
              <a:rPr lang="en-US" b="1" dirty="0" smtClean="0">
                <a:solidFill>
                  <a:srgbClr val="FF0000"/>
                </a:solidFill>
              </a:rPr>
              <a:t>YES</a:t>
            </a:r>
            <a:endParaRPr lang="en-US" b="1" dirty="0">
              <a:solidFill>
                <a:srgbClr val="FF0000"/>
              </a:solidFill>
            </a:endParaRPr>
          </a:p>
        </p:txBody>
      </p:sp>
      <p:sp>
        <p:nvSpPr>
          <p:cNvPr id="9" name="TextBox 8"/>
          <p:cNvSpPr txBox="1"/>
          <p:nvPr/>
        </p:nvSpPr>
        <p:spPr>
          <a:xfrm>
            <a:off x="4038600" y="1828800"/>
            <a:ext cx="609600" cy="369332"/>
          </a:xfrm>
          <a:prstGeom prst="rect">
            <a:avLst/>
          </a:prstGeom>
          <a:noFill/>
        </p:spPr>
        <p:txBody>
          <a:bodyPr wrap="square" rtlCol="0">
            <a:spAutoFit/>
          </a:bodyPr>
          <a:lstStyle/>
          <a:p>
            <a:r>
              <a:rPr lang="en-US" b="1" dirty="0" smtClean="0">
                <a:solidFill>
                  <a:srgbClr val="FF0000"/>
                </a:solidFill>
              </a:rPr>
              <a:t>NO</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8229600" cy="1143000"/>
          </a:xfrm>
        </p:spPr>
        <p:txBody>
          <a:bodyPr/>
          <a:lstStyle/>
          <a:p>
            <a:r>
              <a:rPr lang="en-US" dirty="0" smtClean="0"/>
              <a:t>2- CLOTH (Fabric)</a:t>
            </a:r>
            <a:endParaRPr lang="en-US"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696200" cy="1162050"/>
          </a:xfrm>
        </p:spPr>
        <p:txBody>
          <a:bodyPr>
            <a:normAutofit fontScale="90000"/>
          </a:bodyPr>
          <a:lstStyle/>
          <a:p>
            <a:pPr algn="ctr"/>
            <a:r>
              <a:rPr lang="en-US" sz="6000" dirty="0" smtClean="0"/>
              <a:t>2- Cloth (Fabric)</a:t>
            </a:r>
            <a:br>
              <a:rPr lang="en-US" sz="6000" dirty="0" smtClean="0"/>
            </a:br>
            <a:r>
              <a:rPr lang="en-US" sz="2800" dirty="0" smtClean="0"/>
              <a:t>(please put the arrow on the right answer)</a:t>
            </a:r>
            <a:endParaRPr lang="en-US" sz="6000" dirty="0"/>
          </a:p>
        </p:txBody>
      </p:sp>
      <p:sp>
        <p:nvSpPr>
          <p:cNvPr id="11" name="Content Placeholder 10"/>
          <p:cNvSpPr>
            <a:spLocks noGrp="1"/>
          </p:cNvSpPr>
          <p:nvPr>
            <p:ph idx="1"/>
          </p:nvPr>
        </p:nvSpPr>
        <p:spPr>
          <a:xfrm>
            <a:off x="381000" y="1752600"/>
            <a:ext cx="3581400" cy="4525963"/>
          </a:xfrm>
        </p:spPr>
        <p:txBody>
          <a:bodyPr>
            <a:normAutofit/>
          </a:bodyPr>
          <a:lstStyle/>
          <a:p>
            <a:r>
              <a:rPr lang="en-US" dirty="0" smtClean="0"/>
              <a:t> Dark and Matt</a:t>
            </a:r>
          </a:p>
          <a:p>
            <a:r>
              <a:rPr lang="en-US" dirty="0" smtClean="0"/>
              <a:t>Bright and shiny</a:t>
            </a:r>
          </a:p>
          <a:p>
            <a:r>
              <a:rPr lang="en-US" dirty="0" smtClean="0"/>
              <a:t>Soft fabrics</a:t>
            </a:r>
          </a:p>
          <a:p>
            <a:r>
              <a:rPr lang="en-US" dirty="0" smtClean="0"/>
              <a:t>Thick fabrics</a:t>
            </a:r>
          </a:p>
          <a:p>
            <a:r>
              <a:rPr lang="en-US" dirty="0" smtClean="0"/>
              <a:t>Big patterns</a:t>
            </a:r>
          </a:p>
          <a:p>
            <a:r>
              <a:rPr lang="en-US" dirty="0" smtClean="0"/>
              <a:t>Small patterns</a:t>
            </a:r>
          </a:p>
          <a:p>
            <a:pPr>
              <a:buNone/>
            </a:pPr>
            <a:endParaRPr lang="en-US" dirty="0" smtClean="0"/>
          </a:p>
          <a:p>
            <a:endParaRPr lang="en-US" dirty="0"/>
          </a:p>
        </p:txBody>
      </p:sp>
      <p:sp>
        <p:nvSpPr>
          <p:cNvPr id="4" name="Text Placeholder 3"/>
          <p:cNvSpPr>
            <a:spLocks noGrp="1"/>
          </p:cNvSpPr>
          <p:nvPr>
            <p:ph type="body" sz="half" idx="2"/>
          </p:nvPr>
        </p:nvSpPr>
        <p:spPr>
          <a:xfrm>
            <a:off x="5486400" y="1752600"/>
            <a:ext cx="2971800" cy="4724400"/>
          </a:xfrm>
        </p:spPr>
        <p:txBody>
          <a:bodyPr/>
          <a:lstStyle/>
          <a:p>
            <a:pPr>
              <a:buFont typeface="Arial" pitchFamily="34" charset="0"/>
              <a:buChar char="•"/>
            </a:pPr>
            <a:r>
              <a:rPr lang="en-US" sz="3200" dirty="0" smtClean="0"/>
              <a:t>Volume</a:t>
            </a:r>
          </a:p>
          <a:p>
            <a:pPr>
              <a:buFont typeface="Arial" pitchFamily="34" charset="0"/>
              <a:buChar char="•"/>
            </a:pPr>
            <a:r>
              <a:rPr lang="en-US" sz="3200" dirty="0" smtClean="0"/>
              <a:t> Slimmer</a:t>
            </a:r>
          </a:p>
          <a:p>
            <a:pPr>
              <a:buFont typeface="Arial" pitchFamily="34" charset="0"/>
              <a:buChar char="•"/>
            </a:pPr>
            <a:r>
              <a:rPr lang="en-US" sz="3200" dirty="0" smtClean="0"/>
              <a:t>For big figure</a:t>
            </a:r>
          </a:p>
          <a:p>
            <a:pPr>
              <a:buFont typeface="Arial" pitchFamily="34" charset="0"/>
              <a:buChar char="•"/>
            </a:pPr>
            <a:r>
              <a:rPr lang="en-US" sz="3200" dirty="0" smtClean="0"/>
              <a:t> Thinner</a:t>
            </a:r>
          </a:p>
          <a:p>
            <a:pPr>
              <a:buFont typeface="Arial" pitchFamily="34" charset="0"/>
              <a:buChar char="•"/>
            </a:pPr>
            <a:r>
              <a:rPr lang="en-US" sz="3200" dirty="0" smtClean="0"/>
              <a:t>For small figure</a:t>
            </a:r>
          </a:p>
          <a:p>
            <a:pPr>
              <a:buFont typeface="Arial" pitchFamily="34" charset="0"/>
              <a:buChar char="•"/>
            </a:pPr>
            <a:r>
              <a:rPr lang="en-US" sz="3200" dirty="0" smtClean="0"/>
              <a:t>Few more kilos</a:t>
            </a:r>
          </a:p>
          <a:p>
            <a:pPr>
              <a:buFont typeface="Arial" pitchFamily="34" charset="0"/>
              <a:buChar char="•"/>
            </a:pP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image say?</a:t>
            </a:r>
            <a:endParaRPr lang="en-US" dirty="0"/>
          </a:p>
        </p:txBody>
      </p:sp>
      <p:pic>
        <p:nvPicPr>
          <p:cNvPr id="4" name="Content Placeholder 3" descr="MessyDesk[1].jpg"/>
          <p:cNvPicPr>
            <a:picLocks noGrp="1" noChangeAspect="1"/>
          </p:cNvPicPr>
          <p:nvPr>
            <p:ph idx="1"/>
          </p:nvPr>
        </p:nvPicPr>
        <p:blipFill>
          <a:blip r:embed="rId2" cstate="print"/>
          <a:stretch>
            <a:fillRect/>
          </a:stretch>
        </p:blipFill>
        <p:spPr>
          <a:xfrm>
            <a:off x="1828800" y="1577182"/>
            <a:ext cx="5280818" cy="5280818"/>
          </a:xfrm>
        </p:spPr>
      </p:pic>
      <p:sp>
        <p:nvSpPr>
          <p:cNvPr id="5" name="TextBox 4"/>
          <p:cNvSpPr txBox="1"/>
          <p:nvPr/>
        </p:nvSpPr>
        <p:spPr>
          <a:xfrm>
            <a:off x="228600" y="1981200"/>
            <a:ext cx="1371600" cy="369332"/>
          </a:xfrm>
          <a:prstGeom prst="rect">
            <a:avLst/>
          </a:prstGeom>
          <a:noFill/>
        </p:spPr>
        <p:txBody>
          <a:bodyPr wrap="square" rtlCol="0">
            <a:spAutoFit/>
          </a:bodyPr>
          <a:lstStyle/>
          <a:p>
            <a:r>
              <a:rPr lang="en-US" dirty="0" smtClean="0"/>
              <a:t>Picture # 8</a:t>
            </a:r>
            <a:endParaRPr lang="en-US"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2- Cloth (Fabric)</a:t>
            </a:r>
            <a:endParaRPr lang="en-US" sz="6000" dirty="0"/>
          </a:p>
        </p:txBody>
      </p:sp>
      <p:sp>
        <p:nvSpPr>
          <p:cNvPr id="11" name="Content Placeholder 10"/>
          <p:cNvSpPr>
            <a:spLocks noGrp="1"/>
          </p:cNvSpPr>
          <p:nvPr>
            <p:ph idx="1"/>
          </p:nvPr>
        </p:nvSpPr>
        <p:spPr>
          <a:xfrm>
            <a:off x="457200" y="1600200"/>
            <a:ext cx="8229600" cy="5105400"/>
          </a:xfrm>
        </p:spPr>
        <p:txBody>
          <a:bodyPr/>
          <a:lstStyle/>
          <a:p>
            <a:pPr algn="ctr">
              <a:buNone/>
            </a:pPr>
            <a:r>
              <a:rPr lang="en-US" sz="4400" dirty="0" smtClean="0"/>
              <a:t>Basic rules</a:t>
            </a:r>
          </a:p>
          <a:p>
            <a:r>
              <a:rPr lang="en-US" dirty="0" smtClean="0"/>
              <a:t>1- Dark and Matt = Thinner</a:t>
            </a:r>
          </a:p>
          <a:p>
            <a:r>
              <a:rPr lang="en-US" dirty="0" smtClean="0"/>
              <a:t>2- Bright and shiny= Volume</a:t>
            </a:r>
          </a:p>
          <a:p>
            <a:r>
              <a:rPr lang="en-US" dirty="0" smtClean="0"/>
              <a:t>3- Soft= Slimmer</a:t>
            </a:r>
          </a:p>
          <a:p>
            <a:r>
              <a:rPr lang="en-US" dirty="0" smtClean="0"/>
              <a:t>4- Thick= Few more kilos</a:t>
            </a:r>
          </a:p>
          <a:p>
            <a:r>
              <a:rPr lang="en-US" dirty="0" smtClean="0"/>
              <a:t>5- Big patterns= For big figure</a:t>
            </a:r>
          </a:p>
          <a:p>
            <a:r>
              <a:rPr lang="en-US" dirty="0" smtClean="0"/>
              <a:t>6- Small patterns= For small figure</a:t>
            </a:r>
          </a:p>
          <a:p>
            <a:pPr>
              <a:buNone/>
            </a:pP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Thick fabrics make you look fuller</a:t>
            </a:r>
            <a:endParaRPr lang="en-US" dirty="0"/>
          </a:p>
        </p:txBody>
      </p:sp>
      <p:pic>
        <p:nvPicPr>
          <p:cNvPr id="4" name="Content Placeholder 3" descr="02_mens_wool_sweater_L_29901.jpg"/>
          <p:cNvPicPr>
            <a:picLocks noGrp="1" noChangeAspect="1"/>
          </p:cNvPicPr>
          <p:nvPr>
            <p:ph idx="1"/>
          </p:nvPr>
        </p:nvPicPr>
        <p:blipFill>
          <a:blip r:embed="rId2" cstate="print"/>
          <a:stretch>
            <a:fillRect/>
          </a:stretch>
        </p:blipFill>
        <p:spPr>
          <a:xfrm>
            <a:off x="1371600" y="1371600"/>
            <a:ext cx="2362196" cy="3543298"/>
          </a:xfrm>
        </p:spPr>
      </p:pic>
      <p:pic>
        <p:nvPicPr>
          <p:cNvPr id="5" name="Picture 4" descr="fabrics top thickness.jpg"/>
          <p:cNvPicPr>
            <a:picLocks noChangeAspect="1"/>
          </p:cNvPicPr>
          <p:nvPr/>
        </p:nvPicPr>
        <p:blipFill>
          <a:blip r:embed="rId3" cstate="print"/>
          <a:srcRect l="24022" t="11111" r="62225" b="78401"/>
          <a:stretch>
            <a:fillRect/>
          </a:stretch>
        </p:blipFill>
        <p:spPr>
          <a:xfrm>
            <a:off x="4648200" y="2667000"/>
            <a:ext cx="3124200" cy="3276600"/>
          </a:xfrm>
          <a:prstGeom prst="rect">
            <a:avLst/>
          </a:prstGeom>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 fabrics make you look slimmer</a:t>
            </a:r>
            <a:endParaRPr lang="en-US" dirty="0"/>
          </a:p>
        </p:txBody>
      </p:sp>
      <p:pic>
        <p:nvPicPr>
          <p:cNvPr id="4" name="Content Placeholder 3" descr="58872_58872_1_3[2].jpg"/>
          <p:cNvPicPr>
            <a:picLocks noGrp="1" noChangeAspect="1"/>
          </p:cNvPicPr>
          <p:nvPr>
            <p:ph idx="1"/>
          </p:nvPr>
        </p:nvPicPr>
        <p:blipFill>
          <a:blip r:embed="rId2" cstate="print"/>
          <a:srcRect l="58097" t="11886" r="25709" b="68615"/>
          <a:stretch>
            <a:fillRect/>
          </a:stretch>
        </p:blipFill>
        <p:spPr>
          <a:xfrm>
            <a:off x="3124199" y="2209800"/>
            <a:ext cx="2530415" cy="4191000"/>
          </a:xfrm>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Large patterns are not for small figures..</a:t>
            </a:r>
            <a:endParaRPr lang="en-US" dirty="0"/>
          </a:p>
        </p:txBody>
      </p:sp>
      <p:pic>
        <p:nvPicPr>
          <p:cNvPr id="4" name="Content Placeholder 3" descr="611669281.jpg"/>
          <p:cNvPicPr>
            <a:picLocks noGrp="1" noChangeAspect="1"/>
          </p:cNvPicPr>
          <p:nvPr>
            <p:ph idx="1"/>
          </p:nvPr>
        </p:nvPicPr>
        <p:blipFill>
          <a:blip r:embed="rId2" cstate="print"/>
          <a:stretch>
            <a:fillRect/>
          </a:stretch>
        </p:blipFill>
        <p:spPr>
          <a:xfrm>
            <a:off x="6553200" y="2590800"/>
            <a:ext cx="2209800" cy="3962400"/>
          </a:xfrm>
        </p:spPr>
      </p:pic>
      <p:pic>
        <p:nvPicPr>
          <p:cNvPr id="5" name="Picture 4" descr="280251756.jpg"/>
          <p:cNvPicPr>
            <a:picLocks noChangeAspect="1"/>
          </p:cNvPicPr>
          <p:nvPr/>
        </p:nvPicPr>
        <p:blipFill>
          <a:blip r:embed="rId3" cstate="print"/>
          <a:srcRect r="44393" b="5000"/>
          <a:stretch>
            <a:fillRect/>
          </a:stretch>
        </p:blipFill>
        <p:spPr>
          <a:xfrm>
            <a:off x="1143000" y="3962400"/>
            <a:ext cx="2120900" cy="2709049"/>
          </a:xfrm>
          <a:prstGeom prst="rect">
            <a:avLst/>
          </a:prstGeom>
        </p:spPr>
      </p:pic>
      <p:pic>
        <p:nvPicPr>
          <p:cNvPr id="6" name="Picture 5" descr="fdf6117e901e0f3264766795943540cb7dc981b5_original_large.jpg"/>
          <p:cNvPicPr>
            <a:picLocks noChangeAspect="1"/>
          </p:cNvPicPr>
          <p:nvPr/>
        </p:nvPicPr>
        <p:blipFill>
          <a:blip r:embed="rId4" cstate="print"/>
          <a:stretch>
            <a:fillRect/>
          </a:stretch>
        </p:blipFill>
        <p:spPr>
          <a:xfrm>
            <a:off x="304800" y="1981200"/>
            <a:ext cx="2166416" cy="1447800"/>
          </a:xfrm>
          <a:prstGeom prst="rect">
            <a:avLst/>
          </a:prstGeom>
        </p:spPr>
      </p:pic>
      <p:pic>
        <p:nvPicPr>
          <p:cNvPr id="7" name="Picture 6" descr="611669281.jpg"/>
          <p:cNvPicPr>
            <a:picLocks noChangeAspect="1"/>
          </p:cNvPicPr>
          <p:nvPr/>
        </p:nvPicPr>
        <p:blipFill>
          <a:blip r:embed="rId5" cstate="print"/>
          <a:srcRect l="37726" t="19722" r="35261" b="60636"/>
          <a:stretch>
            <a:fillRect/>
          </a:stretch>
        </p:blipFill>
        <p:spPr>
          <a:xfrm>
            <a:off x="3276600" y="1524000"/>
            <a:ext cx="3048001" cy="3048000"/>
          </a:xfrm>
          <a:prstGeom prst="rect">
            <a:avLst/>
          </a:prstGeom>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Patterns for Men</a:t>
            </a:r>
            <a:endParaRPr lang="en-US" dirty="0"/>
          </a:p>
        </p:txBody>
      </p:sp>
      <p:pic>
        <p:nvPicPr>
          <p:cNvPr id="4" name="Picture 3" descr="light to dark suit men.jpg"/>
          <p:cNvPicPr>
            <a:picLocks noChangeAspect="1"/>
          </p:cNvPicPr>
          <p:nvPr/>
        </p:nvPicPr>
        <p:blipFill>
          <a:blip r:embed="rId2" cstate="print"/>
          <a:srcRect l="22922" t="54444" r="22494" b="4444"/>
          <a:stretch>
            <a:fillRect/>
          </a:stretch>
        </p:blipFill>
        <p:spPr>
          <a:xfrm>
            <a:off x="1905000" y="1490763"/>
            <a:ext cx="5181600" cy="5367237"/>
          </a:xfrm>
          <a:prstGeom prst="rect">
            <a:avLst/>
          </a:prstGeom>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large stripes on full men..</a:t>
            </a:r>
            <a:endParaRPr lang="en-US" dirty="0"/>
          </a:p>
        </p:txBody>
      </p:sp>
      <p:pic>
        <p:nvPicPr>
          <p:cNvPr id="4" name="Content Placeholder 3" descr="1_2_17.jpg"/>
          <p:cNvPicPr>
            <a:picLocks noGrp="1" noChangeAspect="1"/>
          </p:cNvPicPr>
          <p:nvPr>
            <p:ph sz="half" idx="1"/>
          </p:nvPr>
        </p:nvPicPr>
        <p:blipFill>
          <a:blip r:embed="rId2" cstate="print"/>
          <a:stretch>
            <a:fillRect/>
          </a:stretch>
        </p:blipFill>
        <p:spPr>
          <a:xfrm>
            <a:off x="848168" y="1600200"/>
            <a:ext cx="3256663" cy="4525963"/>
          </a:xfrm>
        </p:spPr>
      </p:pic>
      <p:pic>
        <p:nvPicPr>
          <p:cNvPr id="6" name="Content Placeholder 5" descr="419awwpzIbL__SL500_AA300_.jpg"/>
          <p:cNvPicPr>
            <a:picLocks noGrp="1" noChangeAspect="1"/>
          </p:cNvPicPr>
          <p:nvPr>
            <p:ph sz="half" idx="2"/>
          </p:nvPr>
        </p:nvPicPr>
        <p:blipFill>
          <a:blip r:embed="rId3" cstate="print"/>
          <a:stretch>
            <a:fillRect/>
          </a:stretch>
        </p:blipFill>
        <p:spPr>
          <a:xfrm>
            <a:off x="4480719" y="1676400"/>
            <a:ext cx="4343400" cy="4343400"/>
          </a:xfr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For your info…</a:t>
            </a:r>
            <a:endParaRPr lang="en-US" dirty="0"/>
          </a:p>
        </p:txBody>
      </p:sp>
      <p:pic>
        <p:nvPicPr>
          <p:cNvPr id="2050" name="Picture 2" descr="C:\Users\Janine Asmar\Documents\Image Planning\Image Planning 1-2\Print outs 1\fibers in fabrics.jpg"/>
          <p:cNvPicPr>
            <a:picLocks noGrp="1" noChangeAspect="1" noChangeArrowheads="1"/>
          </p:cNvPicPr>
          <p:nvPr>
            <p:ph idx="1"/>
          </p:nvPr>
        </p:nvPicPr>
        <p:blipFill>
          <a:blip r:embed="rId2" cstate="print"/>
          <a:srcRect/>
          <a:stretch>
            <a:fillRect/>
          </a:stretch>
        </p:blipFill>
        <p:spPr bwMode="auto">
          <a:xfrm>
            <a:off x="264321" y="1219200"/>
            <a:ext cx="8727279" cy="5356655"/>
          </a:xfrm>
          <a:prstGeom prst="rect">
            <a:avLst/>
          </a:prstGeom>
          <a:noFill/>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25962"/>
          </a:xfrm>
        </p:spPr>
        <p:txBody>
          <a:bodyPr>
            <a:normAutofit/>
          </a:bodyPr>
          <a:lstStyle/>
          <a:p>
            <a:r>
              <a:rPr lang="en-US" sz="6000" dirty="0" smtClean="0"/>
              <a:t>3- Color</a:t>
            </a:r>
            <a:endParaRPr lang="en-US" sz="6000"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Wearing the Right Colors Will</a:t>
            </a:r>
            <a:endParaRPr lang="en-US" dirty="0"/>
          </a:p>
        </p:txBody>
      </p:sp>
      <p:sp>
        <p:nvSpPr>
          <p:cNvPr id="3" name="Content Placeholder 2"/>
          <p:cNvSpPr>
            <a:spLocks noGrp="1"/>
          </p:cNvSpPr>
          <p:nvPr>
            <p:ph idx="1"/>
          </p:nvPr>
        </p:nvSpPr>
        <p:spPr>
          <a:xfrm>
            <a:off x="457200" y="1219200"/>
            <a:ext cx="4267200" cy="5334000"/>
          </a:xfrm>
        </p:spPr>
        <p:txBody>
          <a:bodyPr>
            <a:normAutofit fontScale="77500" lnSpcReduction="20000"/>
          </a:bodyPr>
          <a:lstStyle/>
          <a:p>
            <a:pPr>
              <a:buNone/>
            </a:pPr>
            <a:r>
              <a:rPr lang="en-US" dirty="0" smtClean="0"/>
              <a:t> </a:t>
            </a:r>
          </a:p>
          <a:p>
            <a:r>
              <a:rPr lang="en-US" b="1" dirty="0" smtClean="0"/>
              <a:t>Make your face come alive</a:t>
            </a:r>
            <a:endParaRPr lang="en-US" dirty="0" smtClean="0"/>
          </a:p>
          <a:p>
            <a:r>
              <a:rPr lang="en-US" b="1" dirty="0" smtClean="0"/>
              <a:t>Enrich your face, eyes and hair</a:t>
            </a:r>
            <a:endParaRPr lang="en-US" dirty="0" smtClean="0"/>
          </a:p>
          <a:p>
            <a:r>
              <a:rPr lang="en-US" b="1" dirty="0" smtClean="0"/>
              <a:t>Will lift your face, bringing the viewer's eyes to the upper face and away from the body</a:t>
            </a:r>
            <a:endParaRPr lang="en-US" dirty="0" smtClean="0"/>
          </a:p>
          <a:p>
            <a:r>
              <a:rPr lang="en-US" b="1" dirty="0" smtClean="0"/>
              <a:t>Visually reduce wrinkles, shadows, blemishes, freckles and facial hair</a:t>
            </a:r>
            <a:endParaRPr lang="en-US" dirty="0" smtClean="0"/>
          </a:p>
          <a:p>
            <a:r>
              <a:rPr lang="en-US" b="1" dirty="0" smtClean="0"/>
              <a:t>Minimize double chins, facial disproportion and overweight appearance</a:t>
            </a:r>
            <a:endParaRPr lang="en-US" dirty="0" smtClean="0"/>
          </a:p>
          <a:p>
            <a:endParaRPr lang="en-US" dirty="0"/>
          </a:p>
        </p:txBody>
      </p:sp>
      <p:pic>
        <p:nvPicPr>
          <p:cNvPr id="4" name="Picture 3" descr="color younger.jpg"/>
          <p:cNvPicPr>
            <a:picLocks noChangeAspect="1"/>
          </p:cNvPicPr>
          <p:nvPr/>
        </p:nvPicPr>
        <p:blipFill>
          <a:blip r:embed="rId2" cstate="print"/>
          <a:srcRect l="7213" t="35556" r="56112" b="48889"/>
          <a:stretch>
            <a:fillRect/>
          </a:stretch>
        </p:blipFill>
        <p:spPr>
          <a:xfrm>
            <a:off x="4495800" y="3962400"/>
            <a:ext cx="4180114" cy="2438400"/>
          </a:xfrm>
          <a:prstGeom prst="rect">
            <a:avLst/>
          </a:prstGeom>
        </p:spPr>
      </p:pic>
      <p:pic>
        <p:nvPicPr>
          <p:cNvPr id="5" name="Picture 4" descr="right color.jpg"/>
          <p:cNvPicPr>
            <a:picLocks noChangeAspect="1"/>
          </p:cNvPicPr>
          <p:nvPr/>
        </p:nvPicPr>
        <p:blipFill>
          <a:blip r:embed="rId3" cstate="print"/>
          <a:srcRect l="30824" t="4444" r="27029" b="75807"/>
          <a:stretch>
            <a:fillRect/>
          </a:stretch>
        </p:blipFill>
        <p:spPr>
          <a:xfrm>
            <a:off x="4648200" y="1143000"/>
            <a:ext cx="3886200" cy="2504440"/>
          </a:xfrm>
          <a:prstGeom prst="rect">
            <a:avLst/>
          </a:prstGeom>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3 factors in choosing the right color palette?</a:t>
            </a:r>
            <a:endParaRPr lang="en-US" dirty="0"/>
          </a:p>
        </p:txBody>
      </p:sp>
      <p:sp>
        <p:nvSpPr>
          <p:cNvPr id="3" name="Content Placeholder 2"/>
          <p:cNvSpPr>
            <a:spLocks noGrp="1"/>
          </p:cNvSpPr>
          <p:nvPr>
            <p:ph idx="1"/>
          </p:nvPr>
        </p:nvSpPr>
        <p:spPr>
          <a:xfrm>
            <a:off x="685800" y="2514600"/>
            <a:ext cx="8001000" cy="3611563"/>
          </a:xfrm>
        </p:spPr>
        <p:txBody>
          <a:bodyPr>
            <a:normAutofit/>
          </a:bodyPr>
          <a:lstStyle/>
          <a:p>
            <a:pPr algn="ctr"/>
            <a:r>
              <a:rPr lang="en-US" sz="5400" dirty="0" smtClean="0"/>
              <a:t>1- Eyes’ Color</a:t>
            </a:r>
          </a:p>
          <a:p>
            <a:pPr algn="ctr"/>
            <a:r>
              <a:rPr lang="en-US" sz="5400" dirty="0" smtClean="0"/>
              <a:t>2- Hair color</a:t>
            </a:r>
          </a:p>
          <a:p>
            <a:pPr algn="ctr"/>
            <a:r>
              <a:rPr lang="en-US" sz="5400" dirty="0" smtClean="0"/>
              <a:t>3- Skin color</a:t>
            </a:r>
            <a:endParaRPr lang="en-US" sz="5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752600"/>
            <a:ext cx="1219200" cy="369332"/>
          </a:xfrm>
          <a:prstGeom prst="rect">
            <a:avLst/>
          </a:prstGeom>
          <a:noFill/>
        </p:spPr>
        <p:txBody>
          <a:bodyPr wrap="square" rtlCol="0">
            <a:spAutoFit/>
          </a:bodyPr>
          <a:lstStyle/>
          <a:p>
            <a:r>
              <a:rPr lang="en-US" dirty="0" smtClean="0"/>
              <a:t>Picture #9</a:t>
            </a:r>
            <a:endParaRPr lang="en-US" dirty="0"/>
          </a:p>
        </p:txBody>
      </p:sp>
      <p:pic>
        <p:nvPicPr>
          <p:cNvPr id="13" name="Content Placeholder 3" descr="pic09-01[1].jpg"/>
          <p:cNvPicPr>
            <a:picLocks noChangeAspect="1"/>
          </p:cNvPicPr>
          <p:nvPr/>
        </p:nvPicPr>
        <p:blipFill>
          <a:blip r:embed="rId2" cstate="print"/>
          <a:srcRect l="13192" t="3829" r="60680" b="49171"/>
          <a:stretch>
            <a:fillRect/>
          </a:stretch>
        </p:blipFill>
        <p:spPr>
          <a:xfrm>
            <a:off x="3048000" y="2133600"/>
            <a:ext cx="2883274" cy="4001278"/>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smtClean="0"/>
              <a:t>What salary would you propose?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 Wear colors that complement your eyes</a:t>
            </a:r>
            <a:endParaRPr lang="en-US" dirty="0"/>
          </a:p>
        </p:txBody>
      </p:sp>
      <p:pic>
        <p:nvPicPr>
          <p:cNvPr id="5" name="Content Placeholder 4" descr="1300118889_top-10-proven-ways-to-flatter-your-face_1.jpg"/>
          <p:cNvPicPr>
            <a:picLocks noGrp="1" noChangeAspect="1"/>
          </p:cNvPicPr>
          <p:nvPr>
            <p:ph idx="1"/>
          </p:nvPr>
        </p:nvPicPr>
        <p:blipFill>
          <a:blip r:embed="rId2" cstate="print"/>
          <a:stretch>
            <a:fillRect/>
          </a:stretch>
        </p:blipFill>
        <p:spPr>
          <a:xfrm>
            <a:off x="2232819" y="1524000"/>
            <a:ext cx="4953000" cy="4953000"/>
          </a:xfrm>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 Wear colors that complement your hair</a:t>
            </a:r>
            <a:endParaRPr lang="en-US" dirty="0"/>
          </a:p>
        </p:txBody>
      </p:sp>
      <p:pic>
        <p:nvPicPr>
          <p:cNvPr id="5" name="Content Placeholder 4" descr="1300118889_top-10-proven-ways-to-flatter-your-face_1.jpg"/>
          <p:cNvPicPr>
            <a:picLocks noGrp="1" noChangeAspect="1"/>
          </p:cNvPicPr>
          <p:nvPr>
            <p:ph idx="1"/>
          </p:nvPr>
        </p:nvPicPr>
        <p:blipFill>
          <a:blip r:embed="rId2" cstate="print"/>
          <a:srcRect r="2061" b="13846"/>
          <a:stretch>
            <a:fillRect/>
          </a:stretch>
        </p:blipFill>
        <p:spPr>
          <a:xfrm>
            <a:off x="3421975" y="1524000"/>
            <a:ext cx="2521625" cy="4267200"/>
          </a:xfrm>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t> Wear colors that complement your skin </a:t>
            </a:r>
            <a:endParaRPr lang="en-US" dirty="0"/>
          </a:p>
        </p:txBody>
      </p:sp>
      <p:pic>
        <p:nvPicPr>
          <p:cNvPr id="5" name="Content Placeholder 4" descr="1300118889_top-10-proven-ways-to-flatter-your-face_1.jpg"/>
          <p:cNvPicPr>
            <a:picLocks noGrp="1" noChangeAspect="1"/>
          </p:cNvPicPr>
          <p:nvPr>
            <p:ph idx="1"/>
          </p:nvPr>
        </p:nvPicPr>
        <p:blipFill>
          <a:blip r:embed="rId2" cstate="print"/>
          <a:stretch>
            <a:fillRect/>
          </a:stretch>
        </p:blipFill>
        <p:spPr>
          <a:xfrm>
            <a:off x="1447799" y="1524000"/>
            <a:ext cx="3236998" cy="4731677"/>
          </a:xfrm>
        </p:spPr>
      </p:pic>
      <p:pic>
        <p:nvPicPr>
          <p:cNvPr id="4" name="Picture 3" descr="0066.jpg"/>
          <p:cNvPicPr>
            <a:picLocks noChangeAspect="1"/>
          </p:cNvPicPr>
          <p:nvPr/>
        </p:nvPicPr>
        <p:blipFill>
          <a:blip r:embed="rId3" cstate="print"/>
          <a:stretch>
            <a:fillRect/>
          </a:stretch>
        </p:blipFill>
        <p:spPr>
          <a:xfrm>
            <a:off x="4876800" y="1447800"/>
            <a:ext cx="3130753" cy="4846320"/>
          </a:xfrm>
          <a:prstGeom prst="rect">
            <a:avLst/>
          </a:prstGeo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5211762"/>
          </a:xfrm>
        </p:spPr>
        <p:txBody>
          <a:bodyPr>
            <a:normAutofit/>
          </a:bodyPr>
          <a:lstStyle/>
          <a:p>
            <a:r>
              <a:rPr lang="en-US" sz="8800" dirty="0" smtClean="0"/>
              <a:t>Cool/Warm</a:t>
            </a:r>
            <a:endParaRPr lang="en-US" sz="8800"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 and warm palette</a:t>
            </a:r>
            <a:endParaRPr lang="en-US" dirty="0"/>
          </a:p>
        </p:txBody>
      </p:sp>
      <p:pic>
        <p:nvPicPr>
          <p:cNvPr id="4" name="Content Placeholder 3" descr="cool palette.jpg"/>
          <p:cNvPicPr>
            <a:picLocks noGrp="1" noChangeAspect="1"/>
          </p:cNvPicPr>
          <p:nvPr>
            <p:ph idx="1"/>
          </p:nvPr>
        </p:nvPicPr>
        <p:blipFill>
          <a:blip r:embed="rId2" cstate="print"/>
          <a:stretch>
            <a:fillRect/>
          </a:stretch>
        </p:blipFill>
        <p:spPr>
          <a:xfrm rot="10800000">
            <a:off x="304800" y="4267200"/>
            <a:ext cx="8510300" cy="1885347"/>
          </a:xfrm>
        </p:spPr>
      </p:pic>
      <p:pic>
        <p:nvPicPr>
          <p:cNvPr id="5" name="Picture 4" descr="warm palette.jpg"/>
          <p:cNvPicPr>
            <a:picLocks noChangeAspect="1"/>
          </p:cNvPicPr>
          <p:nvPr/>
        </p:nvPicPr>
        <p:blipFill>
          <a:blip r:embed="rId3" cstate="print"/>
          <a:stretch>
            <a:fillRect/>
          </a:stretch>
        </p:blipFill>
        <p:spPr>
          <a:xfrm>
            <a:off x="304800" y="1905000"/>
            <a:ext cx="8534400" cy="1785366"/>
          </a:xfrm>
          <a:prstGeom prst="rect">
            <a:avLst/>
          </a:prstGeo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 versus Warm</a:t>
            </a:r>
            <a:endParaRPr lang="en-US" dirty="0"/>
          </a:p>
        </p:txBody>
      </p:sp>
      <p:pic>
        <p:nvPicPr>
          <p:cNvPr id="4" name="Content Placeholder 3" descr="makeover_MelindaHeryford[1].png"/>
          <p:cNvPicPr>
            <a:picLocks noGrp="1" noChangeAspect="1"/>
          </p:cNvPicPr>
          <p:nvPr>
            <p:ph idx="1"/>
          </p:nvPr>
        </p:nvPicPr>
        <p:blipFill>
          <a:blip r:embed="rId2" cstate="print"/>
          <a:stretch>
            <a:fillRect/>
          </a:stretch>
        </p:blipFill>
        <p:spPr>
          <a:xfrm>
            <a:off x="1219200" y="1331727"/>
            <a:ext cx="6858000" cy="5177978"/>
          </a:xfr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Determining Colors Factors</a:t>
            </a:r>
            <a:endParaRPr lang="en-US" dirty="0"/>
          </a:p>
        </p:txBody>
      </p:sp>
      <p:sp>
        <p:nvSpPr>
          <p:cNvPr id="9" name="Content Placeholder 8"/>
          <p:cNvSpPr>
            <a:spLocks noGrp="1"/>
          </p:cNvSpPr>
          <p:nvPr>
            <p:ph idx="1"/>
          </p:nvPr>
        </p:nvSpPr>
        <p:spPr>
          <a:xfrm>
            <a:off x="457200" y="1600200"/>
            <a:ext cx="8077200" cy="4724400"/>
          </a:xfrm>
        </p:spPr>
        <p:txBody>
          <a:bodyPr>
            <a:normAutofit fontScale="92500"/>
          </a:bodyPr>
          <a:lstStyle/>
          <a:p>
            <a:r>
              <a:rPr lang="en-US" dirty="0" smtClean="0"/>
              <a:t> </a:t>
            </a:r>
            <a:r>
              <a:rPr lang="en-US" b="1" dirty="0" smtClean="0"/>
              <a:t>Skin Undertones</a:t>
            </a:r>
            <a:endParaRPr lang="en-US" dirty="0" smtClean="0"/>
          </a:p>
          <a:p>
            <a:pPr lvl="3"/>
            <a:r>
              <a:rPr lang="en-US" b="1" i="1" dirty="0" smtClean="0"/>
              <a:t>Blue</a:t>
            </a:r>
            <a:r>
              <a:rPr lang="en-US" b="1" dirty="0" smtClean="0"/>
              <a:t> (Cool) - Sallow or Olive, Fair to Black</a:t>
            </a:r>
            <a:r>
              <a:rPr lang="en-US" dirty="0" smtClean="0"/>
              <a:t> </a:t>
            </a:r>
          </a:p>
          <a:p>
            <a:pPr lvl="3"/>
            <a:r>
              <a:rPr lang="en-US" b="1" i="1" dirty="0" smtClean="0"/>
              <a:t>Yellow </a:t>
            </a:r>
            <a:r>
              <a:rPr lang="en-US" b="1" dirty="0" smtClean="0"/>
              <a:t>(Warm) - Milky, Golden Freckles</a:t>
            </a:r>
            <a:endParaRPr lang="en-US" dirty="0" smtClean="0"/>
          </a:p>
          <a:p>
            <a:r>
              <a:rPr lang="en-US" dirty="0" smtClean="0"/>
              <a:t> </a:t>
            </a:r>
            <a:r>
              <a:rPr lang="en-US" b="1" dirty="0" smtClean="0"/>
              <a:t>Hair</a:t>
            </a:r>
            <a:endParaRPr lang="en-US" dirty="0" smtClean="0"/>
          </a:p>
          <a:p>
            <a:pPr lvl="2"/>
            <a:r>
              <a:rPr lang="en-US" b="1" i="1" dirty="0" smtClean="0"/>
              <a:t>Cool</a:t>
            </a:r>
            <a:r>
              <a:rPr lang="en-US" b="1" dirty="0" smtClean="0"/>
              <a:t> - Light to Dark Blonde, Light to Dark Brown and Black</a:t>
            </a:r>
            <a:r>
              <a:rPr lang="en-US" dirty="0" smtClean="0"/>
              <a:t> </a:t>
            </a:r>
          </a:p>
          <a:p>
            <a:pPr lvl="2"/>
            <a:r>
              <a:rPr lang="en-US" b="1" i="1" dirty="0" smtClean="0"/>
              <a:t>Warm</a:t>
            </a:r>
            <a:r>
              <a:rPr lang="en-US" b="1" dirty="0" smtClean="0"/>
              <a:t> - Light to Dark Golden or Honey Blonde, Light to Dark Warm Brown, Strawberry to Deep Copper Red</a:t>
            </a:r>
            <a:endParaRPr lang="en-US" dirty="0" smtClean="0"/>
          </a:p>
          <a:p>
            <a:r>
              <a:rPr lang="en-US" dirty="0" smtClean="0"/>
              <a:t> </a:t>
            </a:r>
            <a:r>
              <a:rPr lang="en-US" b="1" dirty="0" smtClean="0"/>
              <a:t>Eyes</a:t>
            </a:r>
            <a:endParaRPr lang="en-US" dirty="0" smtClean="0"/>
          </a:p>
          <a:p>
            <a:pPr lvl="2"/>
            <a:r>
              <a:rPr lang="en-US" b="1" i="1" dirty="0" smtClean="0"/>
              <a:t>Cool </a:t>
            </a:r>
            <a:r>
              <a:rPr lang="en-US" b="1" dirty="0" smtClean="0"/>
              <a:t>- Light to Dark Blue, Hazel, Green or Brown</a:t>
            </a:r>
            <a:r>
              <a:rPr lang="en-US" dirty="0" smtClean="0"/>
              <a:t> </a:t>
            </a:r>
          </a:p>
          <a:p>
            <a:pPr lvl="2"/>
            <a:r>
              <a:rPr lang="en-US" b="1" i="1" dirty="0" smtClean="0"/>
              <a:t>Warm</a:t>
            </a:r>
            <a:r>
              <a:rPr lang="en-US" b="1" dirty="0" smtClean="0"/>
              <a:t> - Turquoise to Blue Green, Hazel, Green or Brown</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rmAutofit/>
          </a:bodyPr>
          <a:lstStyle/>
          <a:p>
            <a:r>
              <a:rPr lang="en-US" dirty="0" smtClean="0"/>
              <a:t>What Colors complement her?</a:t>
            </a:r>
            <a:endParaRPr lang="en-US" dirty="0"/>
          </a:p>
        </p:txBody>
      </p:sp>
      <p:pic>
        <p:nvPicPr>
          <p:cNvPr id="4" name="Content Placeholder 3" descr="makeover_PatriceMoore[1].png"/>
          <p:cNvPicPr>
            <a:picLocks noGrp="1" noChangeAspect="1"/>
          </p:cNvPicPr>
          <p:nvPr>
            <p:ph idx="1"/>
          </p:nvPr>
        </p:nvPicPr>
        <p:blipFill>
          <a:blip r:embed="rId2" cstate="print"/>
          <a:srcRect r="17312" b="19025"/>
          <a:stretch>
            <a:fillRect/>
          </a:stretch>
        </p:blipFill>
        <p:spPr>
          <a:xfrm>
            <a:off x="533400" y="1524000"/>
            <a:ext cx="4495800" cy="3962400"/>
          </a:xfrm>
        </p:spPr>
      </p:pic>
      <p:pic>
        <p:nvPicPr>
          <p:cNvPr id="5" name="Picture 4" descr="003r.jpg"/>
          <p:cNvPicPr>
            <a:picLocks noChangeAspect="1"/>
          </p:cNvPicPr>
          <p:nvPr/>
        </p:nvPicPr>
        <p:blipFill>
          <a:blip r:embed="rId3" cstate="print"/>
          <a:srcRect l="13313"/>
          <a:stretch>
            <a:fillRect/>
          </a:stretch>
        </p:blipFill>
        <p:spPr>
          <a:xfrm>
            <a:off x="4800600" y="1066800"/>
            <a:ext cx="2480755" cy="3027688"/>
          </a:xfrm>
          <a:prstGeom prst="rect">
            <a:avLst/>
          </a:prstGeom>
        </p:spPr>
      </p:pic>
      <p:pic>
        <p:nvPicPr>
          <p:cNvPr id="6" name="Picture 5" descr="010.jpg"/>
          <p:cNvPicPr>
            <a:picLocks noChangeAspect="1"/>
          </p:cNvPicPr>
          <p:nvPr/>
        </p:nvPicPr>
        <p:blipFill>
          <a:blip r:embed="rId4" cstate="print"/>
          <a:stretch>
            <a:fillRect/>
          </a:stretch>
        </p:blipFill>
        <p:spPr>
          <a:xfrm>
            <a:off x="5029200" y="3962400"/>
            <a:ext cx="2795038" cy="2514600"/>
          </a:xfrm>
          <a:prstGeom prst="rect">
            <a:avLst/>
          </a:prstGeom>
        </p:spPr>
      </p:pic>
      <p:sp>
        <p:nvSpPr>
          <p:cNvPr id="7" name="TextBox 6"/>
          <p:cNvSpPr txBox="1"/>
          <p:nvPr/>
        </p:nvSpPr>
        <p:spPr>
          <a:xfrm flipH="1">
            <a:off x="8077200" y="5334000"/>
            <a:ext cx="882069" cy="523220"/>
          </a:xfrm>
          <a:prstGeom prst="rect">
            <a:avLst/>
          </a:prstGeom>
          <a:noFill/>
        </p:spPr>
        <p:txBody>
          <a:bodyPr wrap="square" rtlCol="0">
            <a:spAutoFit/>
          </a:bodyPr>
          <a:lstStyle/>
          <a:p>
            <a:r>
              <a:rPr lang="en-US" sz="2800" dirty="0" smtClean="0"/>
              <a:t>YES</a:t>
            </a:r>
            <a:endParaRPr lang="en-US" sz="2800" dirty="0"/>
          </a:p>
        </p:txBody>
      </p:sp>
      <p:sp>
        <p:nvSpPr>
          <p:cNvPr id="8" name="TextBox 7"/>
          <p:cNvSpPr txBox="1"/>
          <p:nvPr/>
        </p:nvSpPr>
        <p:spPr>
          <a:xfrm>
            <a:off x="8229600" y="2667000"/>
            <a:ext cx="914400" cy="523220"/>
          </a:xfrm>
          <a:prstGeom prst="rect">
            <a:avLst/>
          </a:prstGeom>
          <a:noFill/>
        </p:spPr>
        <p:txBody>
          <a:bodyPr wrap="square" rtlCol="0">
            <a:spAutoFit/>
          </a:bodyPr>
          <a:lstStyle/>
          <a:p>
            <a:r>
              <a:rPr lang="en-US" sz="2800" dirty="0" smtClean="0"/>
              <a:t>NO</a:t>
            </a:r>
            <a:endParaRPr lang="en-US" sz="2800" dirty="0"/>
          </a:p>
        </p:txBody>
      </p:sp>
      <p:sp>
        <p:nvSpPr>
          <p:cNvPr id="10" name="Down Arrow 9"/>
          <p:cNvSpPr/>
          <p:nvPr/>
        </p:nvSpPr>
        <p:spPr>
          <a:xfrm rot="3412054">
            <a:off x="7919792" y="401970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57200" y="1447800"/>
            <a:ext cx="1676400" cy="584775"/>
          </a:xfrm>
          <a:prstGeom prst="rect">
            <a:avLst/>
          </a:prstGeom>
          <a:noFill/>
        </p:spPr>
        <p:txBody>
          <a:bodyPr wrap="square" rtlCol="0">
            <a:spAutoFit/>
          </a:bodyPr>
          <a:lstStyle/>
          <a:p>
            <a:r>
              <a:rPr lang="en-US" sz="3200" dirty="0" smtClean="0">
                <a:solidFill>
                  <a:schemeClr val="accent6">
                    <a:lumMod val="75000"/>
                  </a:schemeClr>
                </a:solidFill>
              </a:rPr>
              <a:t>WARM</a:t>
            </a:r>
            <a:endParaRPr lang="en-US" sz="3200" dirty="0">
              <a:solidFill>
                <a:schemeClr val="accent6">
                  <a:lumMod val="7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35" presetClass="emph" presetSubtype="0" fill="hold" grpId="1" nodeType="afterEffect">
                                  <p:stCondLst>
                                    <p:cond delay="0"/>
                                  </p:stCondLst>
                                  <p:childTnLst>
                                    <p:anim calcmode="discrete" valueType="str">
                                      <p:cBhvr>
                                        <p:cTn id="21"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22" fill="hold">
                            <p:stCondLst>
                              <p:cond delay="1000"/>
                            </p:stCondLst>
                            <p:childTnLst>
                              <p:par>
                                <p:cTn id="23" presetID="35" presetClass="emph" presetSubtype="0" fill="hold" grpId="2" nodeType="afterEffect">
                                  <p:stCondLst>
                                    <p:cond delay="0"/>
                                  </p:stCondLst>
                                  <p:childTnLst>
                                    <p:anim calcmode="discrete" valueType="str">
                                      <p:cBhvr>
                                        <p:cTn id="24"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25" fill="hold">
                            <p:stCondLst>
                              <p:cond delay="2000"/>
                            </p:stCondLst>
                            <p:childTnLst>
                              <p:par>
                                <p:cTn id="26" presetID="35" presetClass="emph" presetSubtype="0" fill="hold" grpId="3" nodeType="afterEffect">
                                  <p:stCondLst>
                                    <p:cond delay="0"/>
                                  </p:stCondLst>
                                  <p:childTnLst>
                                    <p:anim calcmode="discrete" valueType="str">
                                      <p:cBhvr>
                                        <p:cTn id="27"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p:bldP spid="11" grpId="1"/>
      <p:bldP spid="11" grpId="2"/>
      <p:bldP spid="11" grpId="3"/>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Colors complement her?</a:t>
            </a:r>
            <a:endParaRPr lang="en-US" dirty="0"/>
          </a:p>
        </p:txBody>
      </p:sp>
      <p:pic>
        <p:nvPicPr>
          <p:cNvPr id="5" name="Picture 4" descr="gm.jpg"/>
          <p:cNvPicPr>
            <a:picLocks noChangeAspect="1"/>
          </p:cNvPicPr>
          <p:nvPr/>
        </p:nvPicPr>
        <p:blipFill>
          <a:blip r:embed="rId2" cstate="print"/>
          <a:stretch>
            <a:fillRect/>
          </a:stretch>
        </p:blipFill>
        <p:spPr>
          <a:xfrm>
            <a:off x="6477000" y="4378237"/>
            <a:ext cx="2438400" cy="2479763"/>
          </a:xfrm>
          <a:prstGeom prst="rect">
            <a:avLst/>
          </a:prstGeom>
        </p:spPr>
      </p:pic>
      <p:pic>
        <p:nvPicPr>
          <p:cNvPr id="6" name="Picture 5" descr="002gm.jpg"/>
          <p:cNvPicPr>
            <a:picLocks noChangeAspect="1"/>
          </p:cNvPicPr>
          <p:nvPr/>
        </p:nvPicPr>
        <p:blipFill>
          <a:blip r:embed="rId3" cstate="print"/>
          <a:srcRect r="18308" b="24640"/>
          <a:stretch>
            <a:fillRect/>
          </a:stretch>
        </p:blipFill>
        <p:spPr>
          <a:xfrm>
            <a:off x="304800" y="1676400"/>
            <a:ext cx="4495800" cy="3505200"/>
          </a:xfrm>
          <a:prstGeom prst="rect">
            <a:avLst/>
          </a:prstGeom>
        </p:spPr>
      </p:pic>
      <p:sp>
        <p:nvSpPr>
          <p:cNvPr id="8" name="Right Arrow 7"/>
          <p:cNvSpPr/>
          <p:nvPr/>
        </p:nvSpPr>
        <p:spPr>
          <a:xfrm rot="1860400">
            <a:off x="5082658" y="3832401"/>
            <a:ext cx="1207008"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009.jpg"/>
          <p:cNvPicPr>
            <a:picLocks noGrp="1" noChangeAspect="1"/>
          </p:cNvPicPr>
          <p:nvPr>
            <p:ph idx="1"/>
          </p:nvPr>
        </p:nvPicPr>
        <p:blipFill>
          <a:blip r:embed="rId4" cstate="print"/>
          <a:stretch>
            <a:fillRect/>
          </a:stretch>
        </p:blipFill>
        <p:spPr>
          <a:xfrm>
            <a:off x="4495800" y="2286000"/>
            <a:ext cx="2971800" cy="2644648"/>
          </a:xfrm>
        </p:spPr>
      </p:pic>
      <p:sp>
        <p:nvSpPr>
          <p:cNvPr id="7" name="TextBox 6"/>
          <p:cNvSpPr txBox="1"/>
          <p:nvPr/>
        </p:nvSpPr>
        <p:spPr>
          <a:xfrm>
            <a:off x="7543800" y="2743200"/>
            <a:ext cx="762000" cy="369332"/>
          </a:xfrm>
          <a:prstGeom prst="rect">
            <a:avLst/>
          </a:prstGeom>
          <a:noFill/>
        </p:spPr>
        <p:txBody>
          <a:bodyPr wrap="square" rtlCol="0">
            <a:spAutoFit/>
          </a:bodyPr>
          <a:lstStyle/>
          <a:p>
            <a:r>
              <a:rPr lang="en-US" dirty="0" smtClean="0"/>
              <a:t>YES</a:t>
            </a:r>
            <a:endParaRPr lang="en-US" dirty="0"/>
          </a:p>
        </p:txBody>
      </p:sp>
      <p:sp>
        <p:nvSpPr>
          <p:cNvPr id="9" name="TextBox 8"/>
          <p:cNvSpPr txBox="1"/>
          <p:nvPr/>
        </p:nvSpPr>
        <p:spPr>
          <a:xfrm>
            <a:off x="5791200" y="5638800"/>
            <a:ext cx="609600" cy="381000"/>
          </a:xfrm>
          <a:prstGeom prst="rect">
            <a:avLst/>
          </a:prstGeom>
          <a:noFill/>
        </p:spPr>
        <p:txBody>
          <a:bodyPr wrap="square" rtlCol="0">
            <a:spAutoFit/>
          </a:bodyPr>
          <a:lstStyle/>
          <a:p>
            <a:r>
              <a:rPr lang="en-US" dirty="0" smtClean="0"/>
              <a:t>NO</a:t>
            </a:r>
            <a:endParaRPr lang="en-US" dirty="0"/>
          </a:p>
        </p:txBody>
      </p:sp>
      <p:sp>
        <p:nvSpPr>
          <p:cNvPr id="12" name="Down Arrow 11"/>
          <p:cNvSpPr/>
          <p:nvPr/>
        </p:nvSpPr>
        <p:spPr>
          <a:xfrm rot="3412054">
            <a:off x="7462592" y="180990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33400" y="1905000"/>
            <a:ext cx="1066800" cy="523220"/>
          </a:xfrm>
          <a:prstGeom prst="rect">
            <a:avLst/>
          </a:prstGeom>
          <a:noFill/>
          <a:ln>
            <a:solidFill>
              <a:schemeClr val="tx2">
                <a:lumMod val="75000"/>
              </a:schemeClr>
            </a:solidFill>
          </a:ln>
        </p:spPr>
        <p:txBody>
          <a:bodyPr wrap="square" rtlCol="0">
            <a:spAutoFit/>
          </a:bodyPr>
          <a:lstStyle/>
          <a:p>
            <a:r>
              <a:rPr lang="en-US" sz="2800" dirty="0" smtClean="0">
                <a:solidFill>
                  <a:srgbClr val="002060"/>
                </a:solidFill>
              </a:rPr>
              <a:t>COOL</a:t>
            </a:r>
            <a:endParaRPr lang="en-US" sz="28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1" nodeType="clickEffect">
                                  <p:stCondLst>
                                    <p:cond delay="0"/>
                                  </p:st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mph" presetSubtype="0" fill="hold" grpId="2" nodeType="clickEffect">
                                  <p:stCondLst>
                                    <p:cond delay="0"/>
                                  </p:stCondLst>
                                  <p:childTnLst>
                                    <p:anim calcmode="discrete" valueType="str">
                                      <p:cBhvr>
                                        <p:cTn id="30"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mph" presetSubtype="0" fill="hold" grpId="3" nodeType="clickEffect">
                                  <p:stCondLst>
                                    <p:cond delay="0"/>
                                  </p:stCondLst>
                                  <p:childTnLst>
                                    <p:anim calcmode="discrete" valueType="str">
                                      <p:cBhvr>
                                        <p:cTn id="3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2" grpId="0" animBg="1"/>
      <p:bldP spid="16" grpId="0" animBg="1"/>
      <p:bldP spid="16" grpId="1" animBg="1"/>
      <p:bldP spid="16" grpId="2" animBg="1"/>
      <p:bldP spid="16" grpId="3"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dirty="0" smtClean="0"/>
              <a:t>Fabric’s material affects the color shade</a:t>
            </a:r>
            <a:endParaRPr lang="en-US" dirty="0"/>
          </a:p>
        </p:txBody>
      </p:sp>
      <p:pic>
        <p:nvPicPr>
          <p:cNvPr id="4" name="Content Placeholder 3" descr="001222.jpg"/>
          <p:cNvPicPr>
            <a:picLocks noGrp="1" noChangeAspect="1"/>
          </p:cNvPicPr>
          <p:nvPr>
            <p:ph idx="1"/>
          </p:nvPr>
        </p:nvPicPr>
        <p:blipFill>
          <a:blip r:embed="rId2" cstate="print"/>
          <a:stretch>
            <a:fillRect/>
          </a:stretch>
        </p:blipFill>
        <p:spPr>
          <a:xfrm>
            <a:off x="381000" y="1524000"/>
            <a:ext cx="4169088" cy="5004252"/>
          </a:xfrm>
        </p:spPr>
      </p:pic>
      <p:pic>
        <p:nvPicPr>
          <p:cNvPr id="6" name="Picture 5" descr="vvv.jpg"/>
          <p:cNvPicPr>
            <a:picLocks noChangeAspect="1"/>
          </p:cNvPicPr>
          <p:nvPr/>
        </p:nvPicPr>
        <p:blipFill>
          <a:blip r:embed="rId3" cstate="print"/>
          <a:stretch>
            <a:fillRect/>
          </a:stretch>
        </p:blipFill>
        <p:spPr>
          <a:xfrm>
            <a:off x="4724400" y="1447800"/>
            <a:ext cx="4107160" cy="4974115"/>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about his salary?</a:t>
            </a:r>
            <a:endParaRPr lang="en-US" dirty="0"/>
          </a:p>
        </p:txBody>
      </p:sp>
      <p:pic>
        <p:nvPicPr>
          <p:cNvPr id="4" name="Content Placeholder 3" descr="8-the-disorganization-drag-down[1].jpg"/>
          <p:cNvPicPr>
            <a:picLocks noGrp="1" noChangeAspect="1"/>
          </p:cNvPicPr>
          <p:nvPr>
            <p:ph idx="1"/>
          </p:nvPr>
        </p:nvPicPr>
        <p:blipFill>
          <a:blip r:embed="rId3" cstate="print"/>
          <a:srcRect l="3548" t="2967" r="6129" b="23433"/>
          <a:stretch>
            <a:fillRect/>
          </a:stretch>
        </p:blipFill>
        <p:spPr>
          <a:xfrm>
            <a:off x="1702903" y="2057400"/>
            <a:ext cx="5681870" cy="3733800"/>
          </a:xfrm>
        </p:spPr>
      </p:pic>
      <p:sp>
        <p:nvSpPr>
          <p:cNvPr id="3" name="TextBox 2"/>
          <p:cNvSpPr txBox="1"/>
          <p:nvPr/>
        </p:nvSpPr>
        <p:spPr>
          <a:xfrm>
            <a:off x="228600" y="1752600"/>
            <a:ext cx="1295400" cy="369332"/>
          </a:xfrm>
          <a:prstGeom prst="rect">
            <a:avLst/>
          </a:prstGeom>
          <a:noFill/>
        </p:spPr>
        <p:txBody>
          <a:bodyPr wrap="square" rtlCol="0">
            <a:spAutoFit/>
          </a:bodyPr>
          <a:lstStyle/>
          <a:p>
            <a:r>
              <a:rPr lang="en-US" dirty="0" smtClean="0"/>
              <a:t>Picture #10</a:t>
            </a:r>
            <a:endParaRPr lang="en-US" dirty="0"/>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638"/>
            <a:ext cx="8153400" cy="4983162"/>
          </a:xfrm>
        </p:spPr>
        <p:txBody>
          <a:bodyPr/>
          <a:lstStyle/>
          <a:p>
            <a:r>
              <a:rPr lang="en-US" dirty="0" smtClean="0"/>
              <a:t>Train your eye…</a:t>
            </a:r>
            <a:endParaRPr lang="en-US" dirty="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004.jpg"/>
          <p:cNvPicPr>
            <a:picLocks noChangeAspect="1"/>
          </p:cNvPicPr>
          <p:nvPr/>
        </p:nvPicPr>
        <p:blipFill>
          <a:blip r:embed="rId2" cstate="print"/>
          <a:stretch>
            <a:fillRect/>
          </a:stretch>
        </p:blipFill>
        <p:spPr>
          <a:xfrm>
            <a:off x="4724400" y="4109439"/>
            <a:ext cx="2567904" cy="2748561"/>
          </a:xfrm>
          <a:prstGeom prst="rect">
            <a:avLst/>
          </a:prstGeom>
        </p:spPr>
      </p:pic>
      <p:pic>
        <p:nvPicPr>
          <p:cNvPr id="6" name="Picture 5" descr="008.jpg"/>
          <p:cNvPicPr>
            <a:picLocks noChangeAspect="1"/>
          </p:cNvPicPr>
          <p:nvPr/>
        </p:nvPicPr>
        <p:blipFill>
          <a:blip r:embed="rId3" cstate="print"/>
          <a:stretch>
            <a:fillRect/>
          </a:stretch>
        </p:blipFill>
        <p:spPr>
          <a:xfrm>
            <a:off x="5715000" y="1371600"/>
            <a:ext cx="2703576" cy="2496314"/>
          </a:xfrm>
          <a:prstGeom prst="rect">
            <a:avLst/>
          </a:prstGeom>
        </p:spPr>
      </p:pic>
      <p:sp>
        <p:nvSpPr>
          <p:cNvPr id="9" name="Down Arrow 8"/>
          <p:cNvSpPr/>
          <p:nvPr/>
        </p:nvSpPr>
        <p:spPr>
          <a:xfrm rot="2848824">
            <a:off x="8054416" y="337281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001blondy.jpg"/>
          <p:cNvPicPr>
            <a:picLocks noGrp="1" noChangeAspect="1"/>
          </p:cNvPicPr>
          <p:nvPr>
            <p:ph idx="1"/>
          </p:nvPr>
        </p:nvPicPr>
        <p:blipFill>
          <a:blip r:embed="rId4" cstate="print"/>
          <a:srcRect l="9876" t="2804" r="24691" b="18712"/>
          <a:stretch>
            <a:fillRect/>
          </a:stretch>
        </p:blipFill>
        <p:spPr>
          <a:xfrm>
            <a:off x="1143000" y="1143000"/>
            <a:ext cx="4038600" cy="42672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runette1.jpg"/>
          <p:cNvPicPr>
            <a:picLocks noGrp="1" noChangeAspect="1"/>
          </p:cNvPicPr>
          <p:nvPr>
            <p:ph idx="1"/>
          </p:nvPr>
        </p:nvPicPr>
        <p:blipFill>
          <a:blip r:embed="rId2" cstate="print"/>
          <a:srcRect l="10145" r="5797" b="21966"/>
          <a:stretch>
            <a:fillRect/>
          </a:stretch>
        </p:blipFill>
        <p:spPr>
          <a:xfrm>
            <a:off x="2133600" y="1981200"/>
            <a:ext cx="4419600" cy="3581400"/>
          </a:xfrm>
        </p:spPr>
      </p:pic>
      <p:pic>
        <p:nvPicPr>
          <p:cNvPr id="5" name="Picture 4" descr="007oui.jpg"/>
          <p:cNvPicPr>
            <a:picLocks noChangeAspect="1"/>
          </p:cNvPicPr>
          <p:nvPr/>
        </p:nvPicPr>
        <p:blipFill>
          <a:blip r:embed="rId3" cstate="print"/>
          <a:stretch>
            <a:fillRect/>
          </a:stretch>
        </p:blipFill>
        <p:spPr>
          <a:xfrm>
            <a:off x="5943600" y="2362200"/>
            <a:ext cx="2781879" cy="2564892"/>
          </a:xfrm>
          <a:prstGeom prst="rect">
            <a:avLst/>
          </a:prstGeom>
        </p:spPr>
      </p:pic>
      <p:pic>
        <p:nvPicPr>
          <p:cNvPr id="6" name="Picture 5" descr="001oui.jpg"/>
          <p:cNvPicPr>
            <a:picLocks noChangeAspect="1"/>
          </p:cNvPicPr>
          <p:nvPr/>
        </p:nvPicPr>
        <p:blipFill>
          <a:blip r:embed="rId4" cstate="print"/>
          <a:srcRect l="13089" b="2622"/>
          <a:stretch>
            <a:fillRect/>
          </a:stretch>
        </p:blipFill>
        <p:spPr>
          <a:xfrm>
            <a:off x="768096" y="2971800"/>
            <a:ext cx="1517904" cy="1981200"/>
          </a:xfrm>
          <a:prstGeom prst="rect">
            <a:avLst/>
          </a:prstGeom>
        </p:spPr>
      </p:pic>
      <p:sp>
        <p:nvSpPr>
          <p:cNvPr id="8" name="Down Arrow 7"/>
          <p:cNvSpPr/>
          <p:nvPr/>
        </p:nvSpPr>
        <p:spPr>
          <a:xfrm rot="9880004">
            <a:off x="7664537" y="423766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002hetr.jpg"/>
          <p:cNvPicPr>
            <a:picLocks noGrp="1" noChangeAspect="1"/>
          </p:cNvPicPr>
          <p:nvPr>
            <p:ph idx="1"/>
          </p:nvPr>
        </p:nvPicPr>
        <p:blipFill>
          <a:blip r:embed="rId2" cstate="print"/>
          <a:srcRect l="10118" t="1258" r="21383" b="19433"/>
          <a:stretch>
            <a:fillRect/>
          </a:stretch>
        </p:blipFill>
        <p:spPr>
          <a:xfrm>
            <a:off x="152400" y="1066800"/>
            <a:ext cx="4800600" cy="4876800"/>
          </a:xfrm>
        </p:spPr>
      </p:pic>
      <p:pic>
        <p:nvPicPr>
          <p:cNvPr id="5" name="Picture 4" descr="001hh.jpg"/>
          <p:cNvPicPr>
            <a:picLocks noChangeAspect="1"/>
          </p:cNvPicPr>
          <p:nvPr/>
        </p:nvPicPr>
        <p:blipFill>
          <a:blip r:embed="rId3" cstate="print"/>
          <a:srcRect l="14706" t="8155"/>
          <a:stretch>
            <a:fillRect/>
          </a:stretch>
        </p:blipFill>
        <p:spPr>
          <a:xfrm>
            <a:off x="5791200" y="3581400"/>
            <a:ext cx="2209800" cy="2574453"/>
          </a:xfrm>
          <a:prstGeom prst="rect">
            <a:avLst/>
          </a:prstGeom>
        </p:spPr>
      </p:pic>
      <p:pic>
        <p:nvPicPr>
          <p:cNvPr id="6" name="Picture 5" descr="012.jpg"/>
          <p:cNvPicPr>
            <a:picLocks noChangeAspect="1"/>
          </p:cNvPicPr>
          <p:nvPr/>
        </p:nvPicPr>
        <p:blipFill>
          <a:blip r:embed="rId4" cstate="print"/>
          <a:stretch>
            <a:fillRect/>
          </a:stretch>
        </p:blipFill>
        <p:spPr>
          <a:xfrm>
            <a:off x="4114800" y="304800"/>
            <a:ext cx="3200400" cy="3114757"/>
          </a:xfrm>
          <a:prstGeom prst="rect">
            <a:avLst/>
          </a:prstGeom>
        </p:spPr>
      </p:pic>
      <p:sp>
        <p:nvSpPr>
          <p:cNvPr id="7" name="TextBox 6"/>
          <p:cNvSpPr txBox="1"/>
          <p:nvPr/>
        </p:nvSpPr>
        <p:spPr>
          <a:xfrm>
            <a:off x="7696200" y="2133600"/>
            <a:ext cx="762000" cy="369332"/>
          </a:xfrm>
          <a:prstGeom prst="rect">
            <a:avLst/>
          </a:prstGeom>
          <a:noFill/>
        </p:spPr>
        <p:txBody>
          <a:bodyPr wrap="square" rtlCol="0">
            <a:spAutoFit/>
          </a:bodyPr>
          <a:lstStyle/>
          <a:p>
            <a:endParaRPr lang="en-US" dirty="0"/>
          </a:p>
        </p:txBody>
      </p:sp>
      <p:sp>
        <p:nvSpPr>
          <p:cNvPr id="8" name="Down Arrow 7"/>
          <p:cNvSpPr/>
          <p:nvPr/>
        </p:nvSpPr>
        <p:spPr>
          <a:xfrm rot="3649549">
            <a:off x="7160949" y="72284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Neutrals and colors proportion 3 solids or 2/1</a:t>
            </a:r>
            <a:endParaRPr lang="en-US" dirty="0"/>
          </a:p>
        </p:txBody>
      </p:sp>
      <p:pic>
        <p:nvPicPr>
          <p:cNvPr id="4" name="Content Placeholder 3" descr="All-Colors.jpg"/>
          <p:cNvPicPr>
            <a:picLocks noGrp="1" noChangeAspect="1"/>
          </p:cNvPicPr>
          <p:nvPr>
            <p:ph idx="1"/>
          </p:nvPr>
        </p:nvPicPr>
        <p:blipFill>
          <a:blip r:embed="rId2" cstate="print"/>
          <a:stretch>
            <a:fillRect/>
          </a:stretch>
        </p:blipFill>
        <p:spPr>
          <a:xfrm>
            <a:off x="685800" y="2045553"/>
            <a:ext cx="7782413" cy="4812447"/>
          </a:xfrm>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a:t>
            </a:r>
            <a:endParaRPr lang="en-US" dirty="0"/>
          </a:p>
        </p:txBody>
      </p:sp>
      <p:sp>
        <p:nvSpPr>
          <p:cNvPr id="3" name="Content Placeholder 2"/>
          <p:cNvSpPr>
            <a:spLocks noGrp="1"/>
          </p:cNvSpPr>
          <p:nvPr>
            <p:ph idx="1"/>
          </p:nvPr>
        </p:nvSpPr>
        <p:spPr>
          <a:xfrm>
            <a:off x="0" y="1143000"/>
            <a:ext cx="4343400" cy="5562600"/>
          </a:xfrm>
        </p:spPr>
        <p:txBody>
          <a:bodyPr>
            <a:normAutofit fontScale="77500" lnSpcReduction="20000"/>
          </a:bodyPr>
          <a:lstStyle/>
          <a:p>
            <a:r>
              <a:rPr lang="en-US" dirty="0" smtClean="0"/>
              <a:t>— High Contrast (bright, dark combinations). Power dressing, often results in others feeling inferior.</a:t>
            </a:r>
          </a:p>
          <a:p>
            <a:r>
              <a:rPr lang="en-US" dirty="0" smtClean="0"/>
              <a:t>— Medium Contrast (light, dark combinations). This is the most people friendly and professional.</a:t>
            </a:r>
          </a:p>
          <a:p>
            <a:r>
              <a:rPr lang="en-US" dirty="0" smtClean="0"/>
              <a:t>— Low Contrast (little or no color difference between garments). This combination is seen as elegant and even at times fashionable, but in business or whenever 'presence' is required it creates a forgettable, boring and ineffectual appearance.</a:t>
            </a:r>
          </a:p>
        </p:txBody>
      </p:sp>
      <p:pic>
        <p:nvPicPr>
          <p:cNvPr id="4" name="Picture 2"/>
          <p:cNvPicPr>
            <a:picLocks noChangeAspect="1" noChangeArrowheads="1"/>
          </p:cNvPicPr>
          <p:nvPr/>
        </p:nvPicPr>
        <p:blipFill>
          <a:blip r:embed="rId2" cstate="print"/>
          <a:srcRect l="24366" t="38478" r="20252" b="42037"/>
          <a:stretch>
            <a:fillRect/>
          </a:stretch>
        </p:blipFill>
        <p:spPr bwMode="auto">
          <a:xfrm>
            <a:off x="4267200" y="1524000"/>
            <a:ext cx="4724400"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305800" cy="3200400"/>
          </a:xfrm>
        </p:spPr>
        <p:txBody>
          <a:bodyPr>
            <a:normAutofit fontScale="90000"/>
          </a:bodyPr>
          <a:lstStyle/>
          <a:p>
            <a:r>
              <a:rPr lang="en-US" dirty="0" smtClean="0"/>
              <a:t>Imagine a color chart of 1 to 10.</a:t>
            </a:r>
            <a:br>
              <a:rPr lang="en-US" dirty="0" smtClean="0"/>
            </a:br>
            <a:r>
              <a:rPr lang="en-US" sz="3100" dirty="0" smtClean="0"/>
              <a:t>Make Black 10, Medium Grey 5 and White 1. </a:t>
            </a:r>
            <a:br>
              <a:rPr lang="en-US" sz="3100" dirty="0" smtClean="0"/>
            </a:br>
            <a:r>
              <a:rPr lang="en-US" sz="3100" dirty="0" smtClean="0"/>
              <a:t>Using this imagery consider anything above a 5 suitable for business and the darker the color the more impact it will have.</a:t>
            </a:r>
            <a:br>
              <a:rPr lang="en-US" sz="3100" dirty="0" smtClean="0"/>
            </a:br>
            <a:r>
              <a:rPr lang="en-US" sz="2200" dirty="0" smtClean="0"/>
              <a:t>The </a:t>
            </a:r>
            <a:r>
              <a:rPr lang="en-US" sz="2200" b="1" dirty="0" smtClean="0"/>
              <a:t>DARKER</a:t>
            </a:r>
            <a:r>
              <a:rPr lang="en-US" sz="2200" dirty="0" smtClean="0"/>
              <a:t> the color you wear the </a:t>
            </a:r>
            <a:r>
              <a:rPr lang="en-US" sz="2200" b="1" dirty="0" smtClean="0"/>
              <a:t>MORE SERIOUS </a:t>
            </a:r>
            <a:r>
              <a:rPr lang="en-US" sz="2200" dirty="0" smtClean="0"/>
              <a:t>and professional you will be viewed.</a:t>
            </a:r>
            <a:r>
              <a:rPr lang="en-US" sz="3200" dirty="0" smtClean="0"/>
              <a:t/>
            </a:r>
            <a:br>
              <a:rPr lang="en-US" sz="3200" dirty="0" smtClean="0"/>
            </a:br>
            <a:r>
              <a:rPr lang="en-US" sz="3100" dirty="0" smtClean="0"/>
              <a:t> </a:t>
            </a:r>
            <a:endParaRPr lang="en-US" dirty="0"/>
          </a:p>
        </p:txBody>
      </p:sp>
      <p:pic>
        <p:nvPicPr>
          <p:cNvPr id="8" name="Content Placeholder 7" descr="871265540_125[1].jpg"/>
          <p:cNvPicPr>
            <a:picLocks noGrp="1" noChangeAspect="1"/>
          </p:cNvPicPr>
          <p:nvPr>
            <p:ph sz="half" idx="2"/>
          </p:nvPr>
        </p:nvPicPr>
        <p:blipFill>
          <a:blip r:embed="rId2" cstate="print"/>
          <a:srcRect l="15282" r="14419"/>
          <a:stretch>
            <a:fillRect/>
          </a:stretch>
        </p:blipFill>
        <p:spPr>
          <a:xfrm>
            <a:off x="1828800" y="2743200"/>
            <a:ext cx="1798482" cy="2986880"/>
          </a:xfrm>
        </p:spPr>
      </p:pic>
      <p:pic>
        <p:nvPicPr>
          <p:cNvPr id="7" name="Content Placeholder 6" descr="jeckostripesuit[1].jpg"/>
          <p:cNvPicPr>
            <a:picLocks noGrp="1" noChangeAspect="1"/>
          </p:cNvPicPr>
          <p:nvPr>
            <p:ph sz="half" idx="1"/>
          </p:nvPr>
        </p:nvPicPr>
        <p:blipFill>
          <a:blip r:embed="rId3" cstate="print"/>
          <a:stretch>
            <a:fillRect/>
          </a:stretch>
        </p:blipFill>
        <p:spPr>
          <a:xfrm>
            <a:off x="0" y="3124200"/>
            <a:ext cx="2120900" cy="3457989"/>
          </a:xfrm>
        </p:spPr>
      </p:pic>
      <p:pic>
        <p:nvPicPr>
          <p:cNvPr id="9" name="Picture 8" descr="871265540_125[1].jpg"/>
          <p:cNvPicPr>
            <a:picLocks noChangeAspect="1"/>
          </p:cNvPicPr>
          <p:nvPr/>
        </p:nvPicPr>
        <p:blipFill>
          <a:blip r:embed="rId4" cstate="print"/>
          <a:srcRect l="23425" t="2521" r="17857"/>
          <a:stretch>
            <a:fillRect/>
          </a:stretch>
        </p:blipFill>
        <p:spPr>
          <a:xfrm>
            <a:off x="2667000" y="4343400"/>
            <a:ext cx="1447800" cy="2403502"/>
          </a:xfrm>
          <a:prstGeom prst="rect">
            <a:avLst/>
          </a:prstGeom>
        </p:spPr>
      </p:pic>
      <p:pic>
        <p:nvPicPr>
          <p:cNvPr id="6" name="Content Placeholder 6" descr="jeckostripesuit[1].jpg"/>
          <p:cNvPicPr>
            <a:picLocks noChangeAspect="1"/>
          </p:cNvPicPr>
          <p:nvPr/>
        </p:nvPicPr>
        <p:blipFill>
          <a:blip r:embed="rId5" cstate="print"/>
          <a:stretch>
            <a:fillRect/>
          </a:stretch>
        </p:blipFill>
        <p:spPr>
          <a:xfrm>
            <a:off x="4572000" y="3048000"/>
            <a:ext cx="3863474" cy="3176220"/>
          </a:xfrm>
          <a:prstGeom prst="rect">
            <a:avLst/>
          </a:prstGeom>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Which one is more credible?</a:t>
            </a:r>
            <a:endParaRPr lang="en-US" dirty="0"/>
          </a:p>
        </p:txBody>
      </p:sp>
      <p:pic>
        <p:nvPicPr>
          <p:cNvPr id="8" name="Picture 7" descr="light to dark suit men.jpg"/>
          <p:cNvPicPr>
            <a:picLocks noChangeAspect="1"/>
          </p:cNvPicPr>
          <p:nvPr/>
        </p:nvPicPr>
        <p:blipFill>
          <a:blip r:embed="rId2" cstate="print"/>
          <a:srcRect l="11797" t="4444" r="10269" b="77778"/>
          <a:stretch>
            <a:fillRect/>
          </a:stretch>
        </p:blipFill>
        <p:spPr>
          <a:xfrm>
            <a:off x="0" y="1371600"/>
            <a:ext cx="8986838" cy="2819400"/>
          </a:xfrm>
          <a:prstGeom prst="rect">
            <a:avLst/>
          </a:prstGeom>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normAutofit/>
          </a:bodyPr>
          <a:lstStyle/>
          <a:p>
            <a:r>
              <a:rPr lang="en-US" dirty="0" smtClean="0"/>
              <a:t>Credibility: Medium Dark to Dark</a:t>
            </a:r>
            <a:br>
              <a:rPr lang="en-US" dirty="0" smtClean="0"/>
            </a:br>
            <a:r>
              <a:rPr lang="en-US" dirty="0" smtClean="0"/>
              <a:t>Likeability: Light colors, textured fabrics and mix of unmatched suits.</a:t>
            </a:r>
            <a:endParaRPr lang="en-US" dirty="0"/>
          </a:p>
        </p:txBody>
      </p:sp>
      <p:pic>
        <p:nvPicPr>
          <p:cNvPr id="4" name="Content Placeholder 3" descr="AG034_320[1].jpg"/>
          <p:cNvPicPr>
            <a:picLocks noGrp="1" noChangeAspect="1"/>
          </p:cNvPicPr>
          <p:nvPr>
            <p:ph idx="1"/>
          </p:nvPr>
        </p:nvPicPr>
        <p:blipFill>
          <a:blip r:embed="rId2" cstate="print"/>
          <a:srcRect l="16316" r="24947" b="4177"/>
          <a:stretch>
            <a:fillRect/>
          </a:stretch>
        </p:blipFill>
        <p:spPr>
          <a:xfrm>
            <a:off x="3048000" y="2667000"/>
            <a:ext cx="1676400" cy="3445934"/>
          </a:xfrm>
        </p:spPr>
      </p:pic>
      <p:pic>
        <p:nvPicPr>
          <p:cNvPr id="5" name="Picture 4" descr="bus.bmp"/>
          <p:cNvPicPr>
            <a:picLocks noChangeAspect="1"/>
          </p:cNvPicPr>
          <p:nvPr/>
        </p:nvPicPr>
        <p:blipFill>
          <a:blip r:embed="rId3" cstate="print"/>
          <a:srcRect r="3638" b="18802"/>
          <a:stretch>
            <a:fillRect/>
          </a:stretch>
        </p:blipFill>
        <p:spPr>
          <a:xfrm>
            <a:off x="0" y="2590800"/>
            <a:ext cx="2821259" cy="3505200"/>
          </a:xfrm>
          <a:prstGeom prst="rect">
            <a:avLst/>
          </a:prstGeom>
        </p:spPr>
      </p:pic>
      <p:pic>
        <p:nvPicPr>
          <p:cNvPr id="6" name="Picture 5" descr="makeover_LindaHuntertwo.png"/>
          <p:cNvPicPr>
            <a:picLocks noChangeAspect="1"/>
          </p:cNvPicPr>
          <p:nvPr/>
        </p:nvPicPr>
        <p:blipFill>
          <a:blip r:embed="rId4" cstate="print"/>
          <a:stretch>
            <a:fillRect/>
          </a:stretch>
        </p:blipFill>
        <p:spPr>
          <a:xfrm>
            <a:off x="5257800" y="2590800"/>
            <a:ext cx="1476375" cy="3543300"/>
          </a:xfrm>
          <a:prstGeom prst="rect">
            <a:avLst/>
          </a:prstGeom>
        </p:spPr>
      </p:pic>
      <p:pic>
        <p:nvPicPr>
          <p:cNvPr id="7" name="Picture 6" descr="IMG_1046_mod-1.jpg"/>
          <p:cNvPicPr>
            <a:picLocks noChangeAspect="1"/>
          </p:cNvPicPr>
          <p:nvPr/>
        </p:nvPicPr>
        <p:blipFill>
          <a:blip r:embed="rId5" cstate="print"/>
          <a:stretch>
            <a:fillRect/>
          </a:stretch>
        </p:blipFill>
        <p:spPr>
          <a:xfrm>
            <a:off x="7086600" y="2590800"/>
            <a:ext cx="1905000" cy="3505200"/>
          </a:xfrm>
          <a:prstGeom prst="rect">
            <a:avLst/>
          </a:prstGeom>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5668962"/>
          </a:xfrm>
        </p:spPr>
        <p:txBody>
          <a:bodyPr>
            <a:normAutofit/>
          </a:bodyPr>
          <a:lstStyle/>
          <a:p>
            <a:r>
              <a:rPr lang="en-US" dirty="0" smtClean="0"/>
              <a:t>III- The business Wardrobe</a:t>
            </a:r>
            <a:br>
              <a:rPr lang="en-US" dirty="0" smtClean="0"/>
            </a:br>
            <a:r>
              <a:rPr lang="en-US" dirty="0" smtClean="0"/>
              <a:t>1- Must have</a:t>
            </a:r>
            <a:br>
              <a:rPr lang="en-US" dirty="0" smtClean="0"/>
            </a:br>
            <a:r>
              <a:rPr lang="en-US" dirty="0" smtClean="0"/>
              <a:t>2- Correct fit</a:t>
            </a:r>
            <a:br>
              <a:rPr lang="en-US" dirty="0" smtClean="0"/>
            </a:b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8900" dirty="0" smtClean="0"/>
              <a:t/>
            </a:r>
            <a:br>
              <a:rPr lang="en-US" sz="8900" dirty="0" smtClean="0"/>
            </a:br>
            <a:r>
              <a:rPr lang="en-US" sz="8900" dirty="0" smtClean="0"/>
              <a:t>What is Image?</a:t>
            </a:r>
            <a:endParaRPr lang="en-US" sz="89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3" decel="100000"/>
                                        <p:tgtEl>
                                          <p:spTgt spid="4"/>
                                        </p:tgtEl>
                                      </p:cBhvr>
                                    </p:animEffect>
                                    <p:animScale>
                                      <p:cBhvr>
                                        <p:cTn id="8" dur="193" decel="100000"/>
                                        <p:tgtEl>
                                          <p:spTgt spid="4"/>
                                        </p:tgtEl>
                                      </p:cBhvr>
                                      <p:from x="10000" y="10000"/>
                                      <p:to x="200000" y="450000"/>
                                    </p:animScale>
                                    <p:animScale>
                                      <p:cBhvr>
                                        <p:cTn id="9" dur="308" accel="100000" fill="hold">
                                          <p:stCondLst>
                                            <p:cond delay="193"/>
                                          </p:stCondLst>
                                        </p:cTn>
                                        <p:tgtEl>
                                          <p:spTgt spid="4"/>
                                        </p:tgtEl>
                                      </p:cBhvr>
                                      <p:from x="200000" y="450000"/>
                                      <p:to x="100000" y="100000"/>
                                    </p:animScale>
                                    <p:set>
                                      <p:cBhvr>
                                        <p:cTn id="10" dur="193" fill="hold"/>
                                        <p:tgtEl>
                                          <p:spTgt spid="4"/>
                                        </p:tgtEl>
                                        <p:attrNameLst>
                                          <p:attrName>ppt_x</p:attrName>
                                        </p:attrNameLst>
                                      </p:cBhvr>
                                      <p:to>
                                        <p:strVal val="(0.5)"/>
                                      </p:to>
                                    </p:set>
                                    <p:anim from="(0.5)" to="(#ppt_x)" calcmode="lin" valueType="num">
                                      <p:cBhvr>
                                        <p:cTn id="11" dur="308" accel="100000" fill="hold">
                                          <p:stCondLst>
                                            <p:cond delay="193"/>
                                          </p:stCondLst>
                                        </p:cTn>
                                        <p:tgtEl>
                                          <p:spTgt spid="4"/>
                                        </p:tgtEl>
                                        <p:attrNameLst>
                                          <p:attrName>ppt_x</p:attrName>
                                        </p:attrNameLst>
                                      </p:cBhvr>
                                    </p:anim>
                                    <p:set>
                                      <p:cBhvr>
                                        <p:cTn id="12" dur="193" fill="hold"/>
                                        <p:tgtEl>
                                          <p:spTgt spid="4"/>
                                        </p:tgtEl>
                                        <p:attrNameLst>
                                          <p:attrName>ppt_y</p:attrName>
                                        </p:attrNameLst>
                                      </p:cBhvr>
                                      <p:to>
                                        <p:strVal val="(#ppt_y+0.4)"/>
                                      </p:to>
                                    </p:set>
                                    <p:anim from="(#ppt_y+0.4)" to="(#ppt_y)" calcmode="lin" valueType="num">
                                      <p:cBhvr>
                                        <p:cTn id="13" dur="308" accel="100000" fill="hold">
                                          <p:stCondLst>
                                            <p:cond delay="193"/>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373562"/>
          </a:xfrm>
        </p:spPr>
        <p:txBody>
          <a:bodyPr>
            <a:normAutofit/>
          </a:bodyPr>
          <a:lstStyle/>
          <a:p>
            <a:r>
              <a:rPr lang="en-US" sz="6600" dirty="0" smtClean="0"/>
              <a:t>1- Must have</a:t>
            </a:r>
            <a:endParaRPr lang="en-US" sz="6600"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Business Wardrobe for WOMEN</a:t>
            </a:r>
            <a:endParaRPr lang="en-US" dirty="0"/>
          </a:p>
        </p:txBody>
      </p:sp>
      <p:pic>
        <p:nvPicPr>
          <p:cNvPr id="5" name="Content Placeholder 4" descr="Corporate-em-Tip-Uniform-Attire-em_slideshow_image.jpg"/>
          <p:cNvPicPr>
            <a:picLocks noGrp="1" noChangeAspect="1"/>
          </p:cNvPicPr>
          <p:nvPr>
            <p:ph idx="1"/>
          </p:nvPr>
        </p:nvPicPr>
        <p:blipFill>
          <a:blip r:embed="rId2" cstate="print"/>
          <a:stretch>
            <a:fillRect/>
          </a:stretch>
        </p:blipFill>
        <p:spPr>
          <a:xfrm>
            <a:off x="3733800" y="481012"/>
            <a:ext cx="4572000" cy="5715000"/>
          </a:xfrm>
        </p:spPr>
      </p:pic>
      <p:sp>
        <p:nvSpPr>
          <p:cNvPr id="4" name="Text Placeholder 3"/>
          <p:cNvSpPr>
            <a:spLocks noGrp="1"/>
          </p:cNvSpPr>
          <p:nvPr>
            <p:ph type="body" sz="half" idx="2"/>
          </p:nvPr>
        </p:nvSpPr>
        <p:spPr/>
        <p:txBody>
          <a:bodyPr>
            <a:normAutofit fontScale="92500"/>
          </a:bodyPr>
          <a:lstStyle/>
          <a:p>
            <a:r>
              <a:rPr lang="en-US" sz="2000" dirty="0" smtClean="0"/>
              <a:t>1-  Jacket </a:t>
            </a:r>
          </a:p>
          <a:p>
            <a:r>
              <a:rPr lang="en-US" sz="2000" dirty="0" smtClean="0"/>
              <a:t>2-  Skirt (preferably lined)</a:t>
            </a:r>
          </a:p>
          <a:p>
            <a:r>
              <a:rPr lang="en-US" sz="2000" dirty="0" smtClean="0"/>
              <a:t>3- 2 to 6 Suits  (At least 2 dark color) </a:t>
            </a:r>
          </a:p>
          <a:p>
            <a:r>
              <a:rPr lang="en-US" sz="2000" dirty="0" smtClean="0"/>
              <a:t>4- Blouses (start minimum 4)</a:t>
            </a:r>
          </a:p>
          <a:p>
            <a:r>
              <a:rPr lang="en-US" sz="2000" dirty="0" smtClean="0"/>
              <a:t>5- Sweater (traditional classic)</a:t>
            </a:r>
          </a:p>
          <a:p>
            <a:r>
              <a:rPr lang="en-US" sz="2000" dirty="0" smtClean="0"/>
              <a:t>6- Dress</a:t>
            </a:r>
          </a:p>
          <a:p>
            <a:r>
              <a:rPr lang="en-US" sz="2000" dirty="0" smtClean="0"/>
              <a:t>7- Trouser (2)</a:t>
            </a:r>
          </a:p>
          <a:p>
            <a:r>
              <a:rPr lang="en-US" sz="2000" dirty="0" smtClean="0"/>
              <a:t>8- Accessories (quality pen, scarf , watch and handbag)</a:t>
            </a:r>
          </a:p>
          <a:p>
            <a:r>
              <a:rPr lang="en-US" sz="2000" dirty="0" smtClean="0"/>
              <a:t>9- Coat (winter)</a:t>
            </a:r>
          </a:p>
          <a:p>
            <a:r>
              <a:rPr lang="en-US" sz="2000" dirty="0" smtClean="0"/>
              <a:t>10- Shoes matching lower garments</a:t>
            </a:r>
          </a:p>
          <a:p>
            <a:endParaRPr lang="en-US" sz="2000" dirty="0" smtClean="0"/>
          </a:p>
          <a:p>
            <a:endParaRPr lang="en-US" dirty="0"/>
          </a:p>
        </p:txBody>
      </p:sp>
      <p:pic>
        <p:nvPicPr>
          <p:cNvPr id="6" name="Picture 5" descr="scarf-red.jpg"/>
          <p:cNvPicPr>
            <a:picLocks noChangeAspect="1"/>
          </p:cNvPicPr>
          <p:nvPr/>
        </p:nvPicPr>
        <p:blipFill>
          <a:blip r:embed="rId3" cstate="print"/>
          <a:stretch>
            <a:fillRect/>
          </a:stretch>
        </p:blipFill>
        <p:spPr>
          <a:xfrm>
            <a:off x="3657600" y="4953000"/>
            <a:ext cx="1511300" cy="1414577"/>
          </a:xfrm>
          <a:prstGeom prst="rect">
            <a:avLst/>
          </a:prstGeom>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Business Wardrobe for MEN</a:t>
            </a:r>
            <a:endParaRPr lang="en-US" dirty="0"/>
          </a:p>
        </p:txBody>
      </p:sp>
      <p:pic>
        <p:nvPicPr>
          <p:cNvPr id="4" name="Content Placeholder 3" descr="1249670336_business-attire_1004161.jpg"/>
          <p:cNvPicPr>
            <a:picLocks noGrp="1" noChangeAspect="1"/>
          </p:cNvPicPr>
          <p:nvPr>
            <p:ph idx="1"/>
          </p:nvPr>
        </p:nvPicPr>
        <p:blipFill>
          <a:blip r:embed="rId2" cstate="print"/>
          <a:stretch>
            <a:fillRect/>
          </a:stretch>
        </p:blipFill>
        <p:spPr>
          <a:xfrm>
            <a:off x="3921919" y="990600"/>
            <a:ext cx="4953000" cy="4953000"/>
          </a:xfrm>
        </p:spPr>
      </p:pic>
      <p:sp>
        <p:nvSpPr>
          <p:cNvPr id="6" name="Text Placeholder 5"/>
          <p:cNvSpPr>
            <a:spLocks noGrp="1"/>
          </p:cNvSpPr>
          <p:nvPr>
            <p:ph type="body" sz="half" idx="2"/>
          </p:nvPr>
        </p:nvSpPr>
        <p:spPr/>
        <p:txBody>
          <a:bodyPr/>
          <a:lstStyle/>
          <a:p>
            <a:r>
              <a:rPr lang="en-US" sz="2000" dirty="0" smtClean="0"/>
              <a:t>1-  Jacket </a:t>
            </a:r>
          </a:p>
          <a:p>
            <a:r>
              <a:rPr lang="en-US" sz="2000" dirty="0" smtClean="0"/>
              <a:t>2-  Ties (minimum 5)</a:t>
            </a:r>
          </a:p>
          <a:p>
            <a:r>
              <a:rPr lang="en-US" sz="2000" dirty="0" smtClean="0"/>
              <a:t>3-  3 to 6 Suits  (At least one in a dark charcoal and on in navy)</a:t>
            </a:r>
          </a:p>
          <a:p>
            <a:r>
              <a:rPr lang="en-US" sz="2000" dirty="0" smtClean="0"/>
              <a:t>4- Shirts (minimum 6)</a:t>
            </a:r>
          </a:p>
          <a:p>
            <a:r>
              <a:rPr lang="en-US" sz="2000" dirty="0" smtClean="0"/>
              <a:t>5- Belts matching shoes</a:t>
            </a:r>
          </a:p>
          <a:p>
            <a:r>
              <a:rPr lang="en-US" sz="2000" dirty="0" smtClean="0"/>
              <a:t>6- Trouser</a:t>
            </a:r>
          </a:p>
          <a:p>
            <a:r>
              <a:rPr lang="en-US" sz="2000" dirty="0" smtClean="0"/>
              <a:t>7- Coat (winter)</a:t>
            </a:r>
          </a:p>
          <a:p>
            <a:r>
              <a:rPr lang="en-US" sz="2000" dirty="0" smtClean="0"/>
              <a:t>8- Shoes matching belts and preferably trousers.</a:t>
            </a:r>
          </a:p>
          <a:p>
            <a:r>
              <a:rPr lang="en-US" sz="2000" dirty="0" smtClean="0"/>
              <a:t>9- Scarves (winter)</a:t>
            </a:r>
          </a:p>
          <a:p>
            <a:endParaRPr lang="en-US" sz="2000" dirty="0" smtClean="0"/>
          </a:p>
          <a:p>
            <a:endParaRPr 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Ladies unlimited choice…!!!!</a:t>
            </a:r>
            <a:endParaRPr lang="en-US" dirty="0"/>
          </a:p>
        </p:txBody>
      </p:sp>
      <p:pic>
        <p:nvPicPr>
          <p:cNvPr id="11" name="Picture 10" descr="simple-wardobe-essentials1.jpg"/>
          <p:cNvPicPr>
            <a:picLocks noChangeAspect="1"/>
          </p:cNvPicPr>
          <p:nvPr/>
        </p:nvPicPr>
        <p:blipFill>
          <a:blip r:embed="rId2" cstate="print"/>
          <a:stretch>
            <a:fillRect/>
          </a:stretch>
        </p:blipFill>
        <p:spPr>
          <a:xfrm>
            <a:off x="838200" y="1295400"/>
            <a:ext cx="3048000" cy="2686050"/>
          </a:xfrm>
          <a:prstGeom prst="rect">
            <a:avLst/>
          </a:prstGeom>
        </p:spPr>
      </p:pic>
      <p:pic>
        <p:nvPicPr>
          <p:cNvPr id="13" name="Picture 12" descr="Corporate-em-Tip-Uniform-Attire-em_slideshow_image.jpg"/>
          <p:cNvPicPr>
            <a:picLocks noChangeAspect="1"/>
          </p:cNvPicPr>
          <p:nvPr/>
        </p:nvPicPr>
        <p:blipFill>
          <a:blip r:embed="rId3" cstate="print"/>
          <a:stretch>
            <a:fillRect/>
          </a:stretch>
        </p:blipFill>
        <p:spPr>
          <a:xfrm>
            <a:off x="5867400" y="1371600"/>
            <a:ext cx="2148840" cy="2686050"/>
          </a:xfrm>
          <a:prstGeom prst="rect">
            <a:avLst/>
          </a:prstGeom>
        </p:spPr>
      </p:pic>
      <p:pic>
        <p:nvPicPr>
          <p:cNvPr id="14" name="Picture 13" descr="womensessentials.jpg"/>
          <p:cNvPicPr>
            <a:picLocks noChangeAspect="1"/>
          </p:cNvPicPr>
          <p:nvPr/>
        </p:nvPicPr>
        <p:blipFill>
          <a:blip r:embed="rId4" cstate="print"/>
          <a:stretch>
            <a:fillRect/>
          </a:stretch>
        </p:blipFill>
        <p:spPr>
          <a:xfrm>
            <a:off x="2971800" y="4191000"/>
            <a:ext cx="2857500" cy="2286000"/>
          </a:xfrm>
          <a:prstGeom prst="rect">
            <a:avLst/>
          </a:prstGeom>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 too…</a:t>
            </a:r>
            <a:endParaRPr lang="en-US" dirty="0"/>
          </a:p>
        </p:txBody>
      </p:sp>
      <p:pic>
        <p:nvPicPr>
          <p:cNvPr id="3" name="Picture 2" descr="imagesCAV0Y53Q.jpg"/>
          <p:cNvPicPr>
            <a:picLocks noChangeAspect="1"/>
          </p:cNvPicPr>
          <p:nvPr/>
        </p:nvPicPr>
        <p:blipFill>
          <a:blip r:embed="rId2" cstate="print"/>
          <a:stretch>
            <a:fillRect/>
          </a:stretch>
        </p:blipFill>
        <p:spPr>
          <a:xfrm>
            <a:off x="5029200" y="1143000"/>
            <a:ext cx="3489944" cy="2617458"/>
          </a:xfrm>
          <a:prstGeom prst="rect">
            <a:avLst/>
          </a:prstGeom>
        </p:spPr>
      </p:pic>
      <p:pic>
        <p:nvPicPr>
          <p:cNvPr id="4" name="Picture 3" descr="silk_satin_ties_185.jpg"/>
          <p:cNvPicPr>
            <a:picLocks noChangeAspect="1"/>
          </p:cNvPicPr>
          <p:nvPr/>
        </p:nvPicPr>
        <p:blipFill>
          <a:blip r:embed="rId3" cstate="print"/>
          <a:stretch>
            <a:fillRect/>
          </a:stretch>
        </p:blipFill>
        <p:spPr>
          <a:xfrm>
            <a:off x="457200" y="2819400"/>
            <a:ext cx="4460914" cy="3276600"/>
          </a:xfrm>
          <a:prstGeom prst="rect">
            <a:avLst/>
          </a:prstGeom>
        </p:spPr>
      </p:pic>
      <p:pic>
        <p:nvPicPr>
          <p:cNvPr id="5" name="Picture 4" descr="mensessentials.jpg"/>
          <p:cNvPicPr>
            <a:picLocks noChangeAspect="1"/>
          </p:cNvPicPr>
          <p:nvPr/>
        </p:nvPicPr>
        <p:blipFill>
          <a:blip r:embed="rId4" cstate="print"/>
          <a:srcRect r="30256"/>
          <a:stretch>
            <a:fillRect/>
          </a:stretch>
        </p:blipFill>
        <p:spPr>
          <a:xfrm>
            <a:off x="5715000" y="3886200"/>
            <a:ext cx="2590800" cy="2971800"/>
          </a:xfrm>
          <a:prstGeom prst="rect">
            <a:avLst/>
          </a:prstGeom>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Variety depends on how you mix and match your shirts and ties…</a:t>
            </a:r>
            <a:endParaRPr lang="en-US" dirty="0"/>
          </a:p>
        </p:txBody>
      </p:sp>
      <p:pic>
        <p:nvPicPr>
          <p:cNvPr id="4" name="Content Placeholder 3" descr="imagesCA5R1WEM.jpg"/>
          <p:cNvPicPr>
            <a:picLocks noGrp="1" noChangeAspect="1"/>
          </p:cNvPicPr>
          <p:nvPr>
            <p:ph idx="1"/>
          </p:nvPr>
        </p:nvPicPr>
        <p:blipFill>
          <a:blip r:embed="rId2" cstate="print"/>
          <a:srcRect l="15935" t="14905" r="22980" b="3119"/>
          <a:stretch>
            <a:fillRect/>
          </a:stretch>
        </p:blipFill>
        <p:spPr>
          <a:xfrm>
            <a:off x="914400" y="1905000"/>
            <a:ext cx="1752600" cy="2514600"/>
          </a:xfrm>
        </p:spPr>
      </p:pic>
      <p:pic>
        <p:nvPicPr>
          <p:cNvPr id="5" name="Picture 4" descr="dresstipps020.jpg"/>
          <p:cNvPicPr>
            <a:picLocks noChangeAspect="1"/>
          </p:cNvPicPr>
          <p:nvPr/>
        </p:nvPicPr>
        <p:blipFill>
          <a:blip r:embed="rId3" cstate="print"/>
          <a:stretch>
            <a:fillRect/>
          </a:stretch>
        </p:blipFill>
        <p:spPr>
          <a:xfrm>
            <a:off x="3276600" y="1600200"/>
            <a:ext cx="1975104" cy="1975104"/>
          </a:xfrm>
          <a:prstGeom prst="rect">
            <a:avLst/>
          </a:prstGeom>
        </p:spPr>
      </p:pic>
      <p:pic>
        <p:nvPicPr>
          <p:cNvPr id="6" name="Picture 5" descr="dresstipps021.jpg"/>
          <p:cNvPicPr>
            <a:picLocks noChangeAspect="1"/>
          </p:cNvPicPr>
          <p:nvPr/>
        </p:nvPicPr>
        <p:blipFill>
          <a:blip r:embed="rId4" cstate="print"/>
          <a:stretch>
            <a:fillRect/>
          </a:stretch>
        </p:blipFill>
        <p:spPr>
          <a:xfrm>
            <a:off x="5410200" y="1981200"/>
            <a:ext cx="2127504" cy="2127504"/>
          </a:xfrm>
          <a:prstGeom prst="rect">
            <a:avLst/>
          </a:prstGeom>
        </p:spPr>
      </p:pic>
      <p:pic>
        <p:nvPicPr>
          <p:cNvPr id="7" name="Picture 6" descr="dresstipps023.jpg"/>
          <p:cNvPicPr>
            <a:picLocks noChangeAspect="1"/>
          </p:cNvPicPr>
          <p:nvPr/>
        </p:nvPicPr>
        <p:blipFill>
          <a:blip r:embed="rId5" cstate="print"/>
          <a:stretch>
            <a:fillRect/>
          </a:stretch>
        </p:blipFill>
        <p:spPr>
          <a:xfrm>
            <a:off x="381000" y="4572000"/>
            <a:ext cx="1822704" cy="1822704"/>
          </a:xfrm>
          <a:prstGeom prst="rect">
            <a:avLst/>
          </a:prstGeom>
        </p:spPr>
      </p:pic>
      <p:pic>
        <p:nvPicPr>
          <p:cNvPr id="8" name="Picture 7" descr="dresstipps027.jpg"/>
          <p:cNvPicPr>
            <a:picLocks noChangeAspect="1"/>
          </p:cNvPicPr>
          <p:nvPr/>
        </p:nvPicPr>
        <p:blipFill>
          <a:blip r:embed="rId6" cstate="print"/>
          <a:stretch>
            <a:fillRect/>
          </a:stretch>
        </p:blipFill>
        <p:spPr>
          <a:xfrm>
            <a:off x="2819400" y="3886200"/>
            <a:ext cx="2356104" cy="2356104"/>
          </a:xfrm>
          <a:prstGeom prst="rect">
            <a:avLst/>
          </a:prstGeom>
        </p:spPr>
      </p:pic>
      <p:pic>
        <p:nvPicPr>
          <p:cNvPr id="9" name="Picture 8" descr="dresstipps026.jpg"/>
          <p:cNvPicPr>
            <a:picLocks noChangeAspect="1"/>
          </p:cNvPicPr>
          <p:nvPr/>
        </p:nvPicPr>
        <p:blipFill>
          <a:blip r:embed="rId7" cstate="print"/>
          <a:stretch>
            <a:fillRect/>
          </a:stretch>
        </p:blipFill>
        <p:spPr>
          <a:xfrm>
            <a:off x="5943600" y="4419600"/>
            <a:ext cx="2057400" cy="2057400"/>
          </a:xfrm>
          <a:prstGeom prst="rect">
            <a:avLst/>
          </a:prstGeom>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Shirts</a:t>
            </a:r>
            <a:endParaRPr lang="en-US" dirty="0"/>
          </a:p>
        </p:txBody>
      </p:sp>
      <p:pic>
        <p:nvPicPr>
          <p:cNvPr id="4" name="Content Placeholder 3" descr="02100223w1x_1.jpg"/>
          <p:cNvPicPr>
            <a:picLocks noGrp="1" noChangeAspect="1"/>
          </p:cNvPicPr>
          <p:nvPr>
            <p:ph idx="1"/>
          </p:nvPr>
        </p:nvPicPr>
        <p:blipFill>
          <a:blip r:embed="rId2" cstate="print"/>
          <a:srcRect l="16057" t="36174" r="22960" b="40488"/>
          <a:stretch>
            <a:fillRect/>
          </a:stretch>
        </p:blipFill>
        <p:spPr>
          <a:xfrm>
            <a:off x="685800" y="1660358"/>
            <a:ext cx="7559040" cy="3978442"/>
          </a:xfrm>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373562"/>
          </a:xfrm>
        </p:spPr>
        <p:txBody>
          <a:bodyPr>
            <a:normAutofit/>
          </a:bodyPr>
          <a:lstStyle/>
          <a:p>
            <a:r>
              <a:rPr lang="en-US" sz="6600" dirty="0" smtClean="0"/>
              <a:t>2- Correct Fit</a:t>
            </a:r>
            <a:endParaRPr lang="en-US" sz="6600" dirty="0"/>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57200"/>
            <a:ext cx="2971799" cy="596900"/>
          </a:xfrm>
        </p:spPr>
        <p:txBody>
          <a:bodyPr>
            <a:normAutofit/>
          </a:bodyPr>
          <a:lstStyle/>
          <a:p>
            <a:r>
              <a:rPr lang="en-US" sz="3200" dirty="0" smtClean="0"/>
              <a:t>Good Fit…?</a:t>
            </a:r>
            <a:endParaRPr lang="en-US" sz="3200" dirty="0"/>
          </a:p>
        </p:txBody>
      </p:sp>
      <p:sp>
        <p:nvSpPr>
          <p:cNvPr id="5" name="Text Placeholder 4"/>
          <p:cNvSpPr>
            <a:spLocks noGrp="1"/>
          </p:cNvSpPr>
          <p:nvPr>
            <p:ph type="body" sz="half" idx="2"/>
          </p:nvPr>
        </p:nvSpPr>
        <p:spPr>
          <a:xfrm>
            <a:off x="304800" y="1066800"/>
            <a:ext cx="2514600" cy="2209800"/>
          </a:xfrm>
        </p:spPr>
        <p:txBody>
          <a:bodyPr>
            <a:normAutofit fontScale="77500" lnSpcReduction="20000"/>
          </a:bodyPr>
          <a:lstStyle/>
          <a:p>
            <a:r>
              <a:rPr lang="en-US" sz="5400" dirty="0" smtClean="0"/>
              <a:t>What is wrong in these pictures?</a:t>
            </a:r>
          </a:p>
          <a:p>
            <a:endParaRPr lang="en-US" sz="5400" dirty="0"/>
          </a:p>
        </p:txBody>
      </p:sp>
      <p:pic>
        <p:nvPicPr>
          <p:cNvPr id="8" name="Picture 7" descr="603_dress-your-body-type-large-flash.jpg"/>
          <p:cNvPicPr>
            <a:picLocks noChangeAspect="1"/>
          </p:cNvPicPr>
          <p:nvPr/>
        </p:nvPicPr>
        <p:blipFill>
          <a:blip r:embed="rId3" cstate="print"/>
          <a:stretch>
            <a:fillRect/>
          </a:stretch>
        </p:blipFill>
        <p:spPr>
          <a:xfrm>
            <a:off x="3200400" y="2133600"/>
            <a:ext cx="3537856" cy="1981200"/>
          </a:xfrm>
          <a:prstGeom prst="rect">
            <a:avLst/>
          </a:prstGeom>
        </p:spPr>
      </p:pic>
      <p:pic>
        <p:nvPicPr>
          <p:cNvPr id="10" name="Picture 9" descr="woman-in-business-suit[1].jpg"/>
          <p:cNvPicPr>
            <a:picLocks noChangeAspect="1"/>
          </p:cNvPicPr>
          <p:nvPr/>
        </p:nvPicPr>
        <p:blipFill>
          <a:blip r:embed="rId4" cstate="print"/>
          <a:stretch>
            <a:fillRect/>
          </a:stretch>
        </p:blipFill>
        <p:spPr>
          <a:xfrm>
            <a:off x="6629400" y="228600"/>
            <a:ext cx="2311400" cy="3175000"/>
          </a:xfrm>
          <a:prstGeom prst="rect">
            <a:avLst/>
          </a:prstGeom>
        </p:spPr>
      </p:pic>
      <p:pic>
        <p:nvPicPr>
          <p:cNvPr id="9" name="Picture 8" descr="collar.jpg"/>
          <p:cNvPicPr>
            <a:picLocks noChangeAspect="1"/>
          </p:cNvPicPr>
          <p:nvPr/>
        </p:nvPicPr>
        <p:blipFill>
          <a:blip r:embed="rId5" cstate="print"/>
          <a:srcRect l="27506" t="56667" r="48632" b="28376"/>
          <a:stretch>
            <a:fillRect/>
          </a:stretch>
        </p:blipFill>
        <p:spPr>
          <a:xfrm>
            <a:off x="3733800" y="0"/>
            <a:ext cx="2209800" cy="1905000"/>
          </a:xfrm>
          <a:prstGeom prst="rect">
            <a:avLst/>
          </a:prstGeom>
        </p:spPr>
      </p:pic>
      <p:pic>
        <p:nvPicPr>
          <p:cNvPr id="11" name="Picture 10" descr="collar.jpg"/>
          <p:cNvPicPr>
            <a:picLocks noChangeAspect="1"/>
          </p:cNvPicPr>
          <p:nvPr/>
        </p:nvPicPr>
        <p:blipFill>
          <a:blip r:embed="rId6" cstate="print"/>
          <a:srcRect l="71394" t="27778" r="7951" b="53448"/>
          <a:stretch>
            <a:fillRect/>
          </a:stretch>
        </p:blipFill>
        <p:spPr>
          <a:xfrm>
            <a:off x="4724400" y="4190999"/>
            <a:ext cx="2133600" cy="2667001"/>
          </a:xfrm>
          <a:prstGeom prst="rect">
            <a:avLst/>
          </a:prstGeom>
        </p:spPr>
      </p:pic>
      <p:pic>
        <p:nvPicPr>
          <p:cNvPr id="13" name="Picture 12" descr="carrouche.jpg"/>
          <p:cNvPicPr>
            <a:picLocks noChangeAspect="1"/>
          </p:cNvPicPr>
          <p:nvPr/>
        </p:nvPicPr>
        <p:blipFill>
          <a:blip r:embed="rId7" cstate="print"/>
          <a:srcRect l="46944" t="32222" r="34719" b="52222"/>
          <a:stretch>
            <a:fillRect/>
          </a:stretch>
        </p:blipFill>
        <p:spPr>
          <a:xfrm>
            <a:off x="6705600" y="3657600"/>
            <a:ext cx="2351314" cy="2743200"/>
          </a:xfrm>
          <a:prstGeom prst="rect">
            <a:avLst/>
          </a:prstGeom>
        </p:spPr>
      </p:pic>
      <p:pic>
        <p:nvPicPr>
          <p:cNvPr id="14" name="Picture 13" descr="suspenders.jpg"/>
          <p:cNvPicPr>
            <a:picLocks noChangeAspect="1"/>
          </p:cNvPicPr>
          <p:nvPr/>
        </p:nvPicPr>
        <p:blipFill>
          <a:blip r:embed="rId8" cstate="print"/>
          <a:srcRect l="46944" t="23333" r="31663" b="57778"/>
          <a:stretch>
            <a:fillRect/>
          </a:stretch>
        </p:blipFill>
        <p:spPr>
          <a:xfrm>
            <a:off x="2133600" y="4114800"/>
            <a:ext cx="2133600" cy="2590800"/>
          </a:xfrm>
          <a:prstGeom prst="rect">
            <a:avLst/>
          </a:prstGeom>
        </p:spPr>
      </p:pic>
      <p:pic>
        <p:nvPicPr>
          <p:cNvPr id="15" name="Picture 14" descr="right wrong match.jpg"/>
          <p:cNvPicPr>
            <a:picLocks noChangeAspect="1"/>
          </p:cNvPicPr>
          <p:nvPr/>
        </p:nvPicPr>
        <p:blipFill>
          <a:blip r:embed="rId9" cstate="print"/>
          <a:srcRect l="33191" t="41111" r="48472" b="48889"/>
          <a:stretch>
            <a:fillRect/>
          </a:stretch>
        </p:blipFill>
        <p:spPr>
          <a:xfrm>
            <a:off x="152400" y="3352800"/>
            <a:ext cx="2032000" cy="1524000"/>
          </a:xfrm>
          <a:prstGeom prst="rect">
            <a:avLst/>
          </a:prstGeom>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ollar.jpg"/>
          <p:cNvPicPr>
            <a:picLocks noChangeAspect="1"/>
          </p:cNvPicPr>
          <p:nvPr/>
        </p:nvPicPr>
        <p:blipFill>
          <a:blip r:embed="rId2" cstate="print"/>
          <a:srcRect l="51528" t="56667" r="14854" b="28889"/>
          <a:stretch>
            <a:fillRect/>
          </a:stretch>
        </p:blipFill>
        <p:spPr>
          <a:xfrm>
            <a:off x="0" y="3200400"/>
            <a:ext cx="4255477" cy="2514600"/>
          </a:xfrm>
          <a:prstGeom prst="rect">
            <a:avLst/>
          </a:prstGeom>
        </p:spPr>
      </p:pic>
      <p:pic>
        <p:nvPicPr>
          <p:cNvPr id="3" name="Picture 2" descr="sleeves.jpg"/>
          <p:cNvPicPr>
            <a:picLocks noChangeAspect="1"/>
          </p:cNvPicPr>
          <p:nvPr/>
        </p:nvPicPr>
        <p:blipFill>
          <a:blip r:embed="rId3" cstate="print"/>
          <a:srcRect l="42359" t="23333" r="30135" b="57778"/>
          <a:stretch>
            <a:fillRect/>
          </a:stretch>
        </p:blipFill>
        <p:spPr>
          <a:xfrm>
            <a:off x="304800" y="381000"/>
            <a:ext cx="2904565" cy="2743200"/>
          </a:xfrm>
          <a:prstGeom prst="rect">
            <a:avLst/>
          </a:prstGeom>
        </p:spPr>
      </p:pic>
      <p:pic>
        <p:nvPicPr>
          <p:cNvPr id="5" name="Picture 4" descr="suit 2.jpg"/>
          <p:cNvPicPr>
            <a:picLocks noChangeAspect="1"/>
          </p:cNvPicPr>
          <p:nvPr/>
        </p:nvPicPr>
        <p:blipFill>
          <a:blip r:embed="rId4" cstate="print"/>
          <a:srcRect l="10833" t="53438" r="75833" b="16764"/>
          <a:stretch>
            <a:fillRect/>
          </a:stretch>
        </p:blipFill>
        <p:spPr>
          <a:xfrm>
            <a:off x="5943600" y="457200"/>
            <a:ext cx="1781908" cy="2895600"/>
          </a:xfrm>
          <a:prstGeom prst="rect">
            <a:avLst/>
          </a:prstGeom>
        </p:spPr>
      </p:pic>
      <p:pic>
        <p:nvPicPr>
          <p:cNvPr id="6" name="Picture 5" descr="les femmes couleurs.jpg"/>
          <p:cNvPicPr>
            <a:picLocks noChangeAspect="1"/>
          </p:cNvPicPr>
          <p:nvPr/>
        </p:nvPicPr>
        <p:blipFill>
          <a:blip r:embed="rId5" cstate="print"/>
          <a:srcRect l="12225" t="17778" r="69865" b="58889"/>
          <a:stretch>
            <a:fillRect/>
          </a:stretch>
        </p:blipFill>
        <p:spPr>
          <a:xfrm>
            <a:off x="3810000" y="685800"/>
            <a:ext cx="1371600" cy="2457587"/>
          </a:xfrm>
          <a:prstGeom prst="rect">
            <a:avLst/>
          </a:prstGeom>
        </p:spPr>
      </p:pic>
      <p:pic>
        <p:nvPicPr>
          <p:cNvPr id="7" name="Picture 6" descr="right wrong match.jpg"/>
          <p:cNvPicPr>
            <a:picLocks noChangeAspect="1"/>
          </p:cNvPicPr>
          <p:nvPr/>
        </p:nvPicPr>
        <p:blipFill>
          <a:blip r:embed="rId6" cstate="print"/>
          <a:srcRect l="13325" t="3333" r="36247" b="65556"/>
          <a:stretch>
            <a:fillRect/>
          </a:stretch>
        </p:blipFill>
        <p:spPr>
          <a:xfrm>
            <a:off x="4572000" y="3276600"/>
            <a:ext cx="4038600" cy="342669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676400"/>
            <a:ext cx="8610600" cy="1754326"/>
          </a:xfrm>
          <a:prstGeom prst="rect">
            <a:avLst/>
          </a:prstGeom>
          <a:noFill/>
        </p:spPr>
        <p:txBody>
          <a:bodyPr wrap="square" rtlCol="0">
            <a:spAutoFit/>
          </a:bodyPr>
          <a:lstStyle/>
          <a:p>
            <a:pPr algn="ctr"/>
            <a:r>
              <a:rPr lang="en-US" sz="5400" dirty="0" smtClean="0"/>
              <a:t>IMAGE is </a:t>
            </a:r>
          </a:p>
          <a:p>
            <a:pPr algn="ctr"/>
            <a:r>
              <a:rPr lang="en-US" sz="5400" dirty="0" smtClean="0"/>
              <a:t>HOW </a:t>
            </a:r>
            <a:r>
              <a:rPr lang="en-US" sz="5400" b="1" u="sng" dirty="0" smtClean="0"/>
              <a:t>others</a:t>
            </a:r>
            <a:r>
              <a:rPr lang="en-US" sz="5400" b="1" dirty="0" smtClean="0"/>
              <a:t> SEE YOU</a:t>
            </a:r>
            <a:r>
              <a:rPr lang="en-US" sz="5400" dirty="0" smtClean="0"/>
              <a:t>.</a:t>
            </a:r>
            <a:endParaRPr lang="en-US" sz="5400"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57200"/>
            <a:ext cx="2971799" cy="596900"/>
          </a:xfrm>
        </p:spPr>
        <p:txBody>
          <a:bodyPr>
            <a:normAutofit/>
          </a:bodyPr>
          <a:lstStyle/>
          <a:p>
            <a:r>
              <a:rPr lang="en-US" sz="3200" dirty="0" smtClean="0"/>
              <a:t>Good Fit</a:t>
            </a:r>
            <a:endParaRPr lang="en-US" sz="3200" dirty="0"/>
          </a:p>
        </p:txBody>
      </p:sp>
      <p:sp>
        <p:nvSpPr>
          <p:cNvPr id="5" name="Text Placeholder 4"/>
          <p:cNvSpPr>
            <a:spLocks noGrp="1"/>
          </p:cNvSpPr>
          <p:nvPr>
            <p:ph type="body" sz="half" idx="2"/>
          </p:nvPr>
        </p:nvSpPr>
        <p:spPr>
          <a:xfrm>
            <a:off x="457200" y="1066800"/>
            <a:ext cx="2971800" cy="5410200"/>
          </a:xfrm>
        </p:spPr>
        <p:txBody>
          <a:bodyPr>
            <a:normAutofit/>
          </a:bodyPr>
          <a:lstStyle/>
          <a:p>
            <a:r>
              <a:rPr lang="en-US" sz="1800" dirty="0" smtClean="0"/>
              <a:t>Summary:</a:t>
            </a:r>
          </a:p>
          <a:p>
            <a:endParaRPr lang="en-US" sz="1800" dirty="0" smtClean="0"/>
          </a:p>
          <a:p>
            <a:r>
              <a:rPr lang="en-US" sz="1800" dirty="0" smtClean="0"/>
              <a:t>1-Waist and neckline: Enough room for 2 fingers</a:t>
            </a:r>
          </a:p>
          <a:p>
            <a:r>
              <a:rPr lang="en-US" sz="1800" dirty="0" smtClean="0"/>
              <a:t>2- Straight waistlines and hemlines Horizontally  </a:t>
            </a:r>
          </a:p>
          <a:p>
            <a:r>
              <a:rPr lang="en-US" sz="1800" dirty="0" smtClean="0"/>
              <a:t>3- Able to lift arms.</a:t>
            </a:r>
          </a:p>
          <a:p>
            <a:r>
              <a:rPr lang="en-US" sz="1800" dirty="0" smtClean="0"/>
              <a:t>4- No clinging or horizontal lines forming.</a:t>
            </a:r>
          </a:p>
          <a:p>
            <a:r>
              <a:rPr lang="en-US" sz="1800" dirty="0" smtClean="0"/>
              <a:t>6- Length to  top of shoes.</a:t>
            </a:r>
          </a:p>
          <a:p>
            <a:r>
              <a:rPr lang="en-US" sz="1800" dirty="0" smtClean="0"/>
              <a:t>7- When sitting , skirts should not  be too short.</a:t>
            </a:r>
          </a:p>
          <a:p>
            <a:r>
              <a:rPr lang="en-US" sz="1800" dirty="0" smtClean="0"/>
              <a:t>8- Ties’ length reaches top of the belt.</a:t>
            </a:r>
          </a:p>
          <a:p>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14.jpg"/>
          <p:cNvPicPr>
            <a:picLocks noChangeAspect="1"/>
          </p:cNvPicPr>
          <p:nvPr/>
        </p:nvPicPr>
        <p:blipFill>
          <a:blip r:embed="rId2" cstate="print"/>
          <a:srcRect l="11615" t="6589" r="16115" b="52123"/>
          <a:stretch>
            <a:fillRect/>
          </a:stretch>
        </p:blipFill>
        <p:spPr>
          <a:xfrm>
            <a:off x="0" y="0"/>
            <a:ext cx="8763000" cy="6885214"/>
          </a:xfrm>
          <a:prstGeom prst="rect">
            <a:avLst/>
          </a:prstGeom>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inessandofficeattirefall2010-2[1].jpg"/>
          <p:cNvPicPr>
            <a:picLocks noGrp="1" noChangeAspect="1"/>
          </p:cNvPicPr>
          <p:nvPr>
            <p:ph idx="1"/>
          </p:nvPr>
        </p:nvPicPr>
        <p:blipFill>
          <a:blip r:embed="rId2" cstate="print"/>
          <a:srcRect l="22150" r="32598" b="-1162"/>
          <a:stretch>
            <a:fillRect/>
          </a:stretch>
        </p:blipFill>
        <p:spPr>
          <a:xfrm>
            <a:off x="457200" y="914400"/>
            <a:ext cx="2362200" cy="5280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pins[1].jpg"/>
          <p:cNvPicPr>
            <a:picLocks noChangeAspect="1"/>
          </p:cNvPicPr>
          <p:nvPr/>
        </p:nvPicPr>
        <p:blipFill>
          <a:blip r:embed="rId3" cstate="print"/>
          <a:srcRect l="22318" t="5682" r="13933" b="5415"/>
          <a:stretch>
            <a:fillRect/>
          </a:stretch>
        </p:blipFill>
        <p:spPr>
          <a:xfrm>
            <a:off x="3124200" y="914400"/>
            <a:ext cx="2667000"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woman-in-business-suit[1].jpg"/>
          <p:cNvPicPr>
            <a:picLocks noChangeAspect="1"/>
          </p:cNvPicPr>
          <p:nvPr/>
        </p:nvPicPr>
        <p:blipFill>
          <a:blip r:embed="rId4" cstate="print"/>
          <a:srcRect l="11000" r="20941"/>
          <a:stretch>
            <a:fillRect/>
          </a:stretch>
        </p:blipFill>
        <p:spPr>
          <a:xfrm>
            <a:off x="6096000" y="914400"/>
            <a:ext cx="2514600" cy="5317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287962"/>
          </a:xfrm>
        </p:spPr>
        <p:txBody>
          <a:bodyPr/>
          <a:lstStyle/>
          <a:p>
            <a:r>
              <a:rPr lang="en-US" dirty="0" smtClean="0"/>
              <a:t>IV- The Accessories</a:t>
            </a:r>
            <a:endParaRPr lang="en-US"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7300" dirty="0" smtClean="0"/>
              <a:t>Accessories are:</a:t>
            </a:r>
            <a:endParaRPr lang="en-US" sz="7300" dirty="0"/>
          </a:p>
        </p:txBody>
      </p:sp>
      <p:sp>
        <p:nvSpPr>
          <p:cNvPr id="6" name="Content Placeholder 5"/>
          <p:cNvSpPr>
            <a:spLocks noGrp="1"/>
          </p:cNvSpPr>
          <p:nvPr>
            <p:ph idx="1"/>
          </p:nvPr>
        </p:nvSpPr>
        <p:spPr>
          <a:xfrm>
            <a:off x="457200" y="1600200"/>
            <a:ext cx="8305800" cy="4724400"/>
          </a:xfrm>
        </p:spPr>
        <p:txBody>
          <a:bodyPr>
            <a:normAutofit/>
          </a:bodyPr>
          <a:lstStyle/>
          <a:p>
            <a:pPr>
              <a:buNone/>
            </a:pPr>
            <a:r>
              <a:rPr lang="en-US" sz="4000" dirty="0" smtClean="0"/>
              <a:t>   A- Ties/Scarves</a:t>
            </a:r>
            <a:br>
              <a:rPr lang="en-US" sz="4000" dirty="0" smtClean="0"/>
            </a:br>
            <a:r>
              <a:rPr lang="en-US" sz="4000" dirty="0" smtClean="0"/>
              <a:t>B- Handbags</a:t>
            </a:r>
            <a:br>
              <a:rPr lang="en-US" sz="4000" dirty="0" smtClean="0"/>
            </a:br>
            <a:r>
              <a:rPr lang="en-US" sz="4000" dirty="0" smtClean="0"/>
              <a:t>C- Shoes and socks</a:t>
            </a:r>
            <a:br>
              <a:rPr lang="en-US" sz="4000" dirty="0" smtClean="0"/>
            </a:br>
            <a:r>
              <a:rPr lang="en-US" sz="4000" dirty="0" smtClean="0"/>
              <a:t>D- Make-up/Grooming</a:t>
            </a:r>
            <a:br>
              <a:rPr lang="en-US" sz="4000" dirty="0" smtClean="0"/>
            </a:br>
            <a:r>
              <a:rPr lang="en-US" sz="4000" dirty="0" smtClean="0"/>
              <a:t>E- Belts</a:t>
            </a:r>
            <a:br>
              <a:rPr lang="en-US" sz="4000" dirty="0" smtClean="0"/>
            </a:br>
            <a:r>
              <a:rPr lang="en-US" sz="4000" dirty="0" smtClean="0"/>
              <a:t>F- Necklaces and others</a:t>
            </a:r>
          </a:p>
          <a:p>
            <a:pPr>
              <a:buNone/>
            </a:pP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 Ties/Scarves</a:t>
            </a:r>
            <a:endParaRPr lang="en-US" dirty="0"/>
          </a:p>
        </p:txBody>
      </p:sp>
      <p:pic>
        <p:nvPicPr>
          <p:cNvPr id="4" name="Content Placeholder 3" descr="scarf-red.jpg"/>
          <p:cNvPicPr>
            <a:picLocks noGrp="1" noChangeAspect="1"/>
          </p:cNvPicPr>
          <p:nvPr>
            <p:ph idx="1"/>
          </p:nvPr>
        </p:nvPicPr>
        <p:blipFill>
          <a:blip r:embed="rId2" cstate="print"/>
          <a:stretch>
            <a:fillRect/>
          </a:stretch>
        </p:blipFill>
        <p:spPr>
          <a:xfrm>
            <a:off x="4724400" y="1523999"/>
            <a:ext cx="3479800" cy="3257093"/>
          </a:xfrm>
        </p:spPr>
      </p:pic>
      <p:pic>
        <p:nvPicPr>
          <p:cNvPr id="5" name="Picture 4" descr="434_dressing-for-a-job-interview_flash.jpg"/>
          <p:cNvPicPr>
            <a:picLocks noChangeAspect="1"/>
          </p:cNvPicPr>
          <p:nvPr/>
        </p:nvPicPr>
        <p:blipFill>
          <a:blip r:embed="rId3" cstate="print"/>
          <a:stretch>
            <a:fillRect/>
          </a:stretch>
        </p:blipFill>
        <p:spPr>
          <a:xfrm>
            <a:off x="914400" y="2057400"/>
            <a:ext cx="3007423" cy="4515651"/>
          </a:xfrm>
          <a:prstGeom prst="rect">
            <a:avLst/>
          </a:prstGeom>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 wide choice!!!!!</a:t>
            </a:r>
            <a:endParaRPr lang="en-US" dirty="0"/>
          </a:p>
        </p:txBody>
      </p:sp>
      <p:pic>
        <p:nvPicPr>
          <p:cNvPr id="4" name="Content Placeholder 3" descr="newties.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eatie.gif"/>
          <p:cNvPicPr>
            <a:picLocks noChangeAspect="1"/>
          </p:cNvPicPr>
          <p:nvPr/>
        </p:nvPicPr>
        <p:blipFill>
          <a:blip r:embed="rId2" cstate="print"/>
          <a:srcRect r="800" b="23913"/>
          <a:stretch>
            <a:fillRect/>
          </a:stretch>
        </p:blipFill>
        <p:spPr>
          <a:xfrm>
            <a:off x="595923" y="304800"/>
            <a:ext cx="4966677" cy="3124200"/>
          </a:xfrm>
          <a:prstGeom prst="rect">
            <a:avLst/>
          </a:prstGeom>
        </p:spPr>
      </p:pic>
      <p:pic>
        <p:nvPicPr>
          <p:cNvPr id="3" name="Picture 2" descr="dress-shirt-tie-knots.jpg"/>
          <p:cNvPicPr>
            <a:picLocks noChangeAspect="1"/>
          </p:cNvPicPr>
          <p:nvPr/>
        </p:nvPicPr>
        <p:blipFill>
          <a:blip r:embed="rId3" cstate="print"/>
          <a:stretch>
            <a:fillRect/>
          </a:stretch>
        </p:blipFill>
        <p:spPr>
          <a:xfrm>
            <a:off x="228600" y="3657600"/>
            <a:ext cx="6350000" cy="2844800"/>
          </a:xfrm>
          <a:prstGeom prst="rect">
            <a:avLst/>
          </a:prstGeom>
        </p:spPr>
      </p:pic>
      <p:pic>
        <p:nvPicPr>
          <p:cNvPr id="4" name="Picture 3" descr="imagesCAV0Y53Q1.jpg"/>
          <p:cNvPicPr>
            <a:picLocks noChangeAspect="1"/>
          </p:cNvPicPr>
          <p:nvPr/>
        </p:nvPicPr>
        <p:blipFill>
          <a:blip r:embed="rId4" cstate="print"/>
          <a:stretch>
            <a:fillRect/>
          </a:stretch>
        </p:blipFill>
        <p:spPr>
          <a:xfrm>
            <a:off x="6238875" y="2895600"/>
            <a:ext cx="2905125" cy="3724275"/>
          </a:xfrm>
          <a:prstGeom prst="rect">
            <a:avLst/>
          </a:prstGeom>
        </p:spPr>
      </p:pic>
      <p:pic>
        <p:nvPicPr>
          <p:cNvPr id="5" name="Picture 4" descr="pratt.jpg"/>
          <p:cNvPicPr>
            <a:picLocks noChangeAspect="1"/>
          </p:cNvPicPr>
          <p:nvPr/>
        </p:nvPicPr>
        <p:blipFill>
          <a:blip r:embed="rId5" cstate="print"/>
          <a:stretch>
            <a:fillRect/>
          </a:stretch>
        </p:blipFill>
        <p:spPr>
          <a:xfrm>
            <a:off x="6248400" y="304800"/>
            <a:ext cx="2476500" cy="2476500"/>
          </a:xfrm>
          <a:prstGeom prst="rect">
            <a:avLst/>
          </a:prstGeom>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QcDAAAAAwoDanBnAAAABC5vdXQKFlFoTENBQk5aM3hHYkV2ZHhPV2RqWXcAAAACaWQKAXgAAAAEc2l6ZQ.jpg"/>
          <p:cNvPicPr>
            <a:picLocks noGrp="1" noChangeAspect="1"/>
          </p:cNvPicPr>
          <p:nvPr>
            <p:ph idx="1"/>
          </p:nvPr>
        </p:nvPicPr>
        <p:blipFill>
          <a:blip r:embed="rId2" cstate="print"/>
          <a:srcRect l="43682" r="7610" b="48248"/>
          <a:stretch>
            <a:fillRect/>
          </a:stretch>
        </p:blipFill>
        <p:spPr>
          <a:xfrm>
            <a:off x="533400" y="3886200"/>
            <a:ext cx="2438400" cy="2590800"/>
          </a:xfrm>
        </p:spPr>
      </p:pic>
      <p:pic>
        <p:nvPicPr>
          <p:cNvPr id="5" name="Picture 4" descr="silk-square-scarf-women-circle-1-big.jpg"/>
          <p:cNvPicPr>
            <a:picLocks noChangeAspect="1"/>
          </p:cNvPicPr>
          <p:nvPr/>
        </p:nvPicPr>
        <p:blipFill>
          <a:blip r:embed="rId3" cstate="print"/>
          <a:stretch>
            <a:fillRect/>
          </a:stretch>
        </p:blipFill>
        <p:spPr>
          <a:xfrm>
            <a:off x="2743200" y="228600"/>
            <a:ext cx="2605088" cy="2605088"/>
          </a:xfrm>
          <a:prstGeom prst="rect">
            <a:avLst/>
          </a:prstGeom>
        </p:spPr>
      </p:pic>
      <p:pic>
        <p:nvPicPr>
          <p:cNvPr id="6" name="Picture 5" descr="Scarves-for-women-5.jpg"/>
          <p:cNvPicPr>
            <a:picLocks noChangeAspect="1"/>
          </p:cNvPicPr>
          <p:nvPr/>
        </p:nvPicPr>
        <p:blipFill>
          <a:blip r:embed="rId4" cstate="print"/>
          <a:stretch>
            <a:fillRect/>
          </a:stretch>
        </p:blipFill>
        <p:spPr>
          <a:xfrm>
            <a:off x="3200400" y="3276600"/>
            <a:ext cx="2095500" cy="2794000"/>
          </a:xfrm>
          <a:prstGeom prst="rect">
            <a:avLst/>
          </a:prstGeom>
        </p:spPr>
      </p:pic>
      <p:pic>
        <p:nvPicPr>
          <p:cNvPr id="7" name="Picture 6" descr="2010110913553199_Chanel_white_with_blue_cc_women_scarf.jpg"/>
          <p:cNvPicPr>
            <a:picLocks noChangeAspect="1"/>
          </p:cNvPicPr>
          <p:nvPr/>
        </p:nvPicPr>
        <p:blipFill>
          <a:blip r:embed="rId5" cstate="print"/>
          <a:stretch>
            <a:fillRect/>
          </a:stretch>
        </p:blipFill>
        <p:spPr>
          <a:xfrm>
            <a:off x="6019800" y="533400"/>
            <a:ext cx="2362200" cy="3149600"/>
          </a:xfrm>
          <a:prstGeom prst="rect">
            <a:avLst/>
          </a:prstGeom>
        </p:spPr>
      </p:pic>
      <p:pic>
        <p:nvPicPr>
          <p:cNvPr id="8" name="Picture 7" descr="Chanel%20yellow%20cc%20women%20scarf.jpg"/>
          <p:cNvPicPr>
            <a:picLocks noChangeAspect="1"/>
          </p:cNvPicPr>
          <p:nvPr/>
        </p:nvPicPr>
        <p:blipFill>
          <a:blip r:embed="rId6" cstate="print"/>
          <a:stretch>
            <a:fillRect/>
          </a:stretch>
        </p:blipFill>
        <p:spPr>
          <a:xfrm>
            <a:off x="228600" y="304800"/>
            <a:ext cx="1905000" cy="2540000"/>
          </a:xfrm>
          <a:prstGeom prst="rect">
            <a:avLst/>
          </a:prstGeom>
        </p:spPr>
      </p:pic>
      <p:pic>
        <p:nvPicPr>
          <p:cNvPr id="9" name="Picture 8" descr="Burberry_women_scarf_B09028.jpg"/>
          <p:cNvPicPr>
            <a:picLocks noChangeAspect="1"/>
          </p:cNvPicPr>
          <p:nvPr/>
        </p:nvPicPr>
        <p:blipFill>
          <a:blip r:embed="rId7" cstate="print"/>
          <a:stretch>
            <a:fillRect/>
          </a:stretch>
        </p:blipFill>
        <p:spPr>
          <a:xfrm>
            <a:off x="5867400" y="4038600"/>
            <a:ext cx="2667000" cy="2667000"/>
          </a:xfrm>
          <a:prstGeom prst="rect">
            <a:avLst/>
          </a:prstGeom>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132.jpg"/>
          <p:cNvPicPr>
            <a:picLocks noGrp="1" noChangeAspect="1"/>
          </p:cNvPicPr>
          <p:nvPr>
            <p:ph idx="1"/>
          </p:nvPr>
        </p:nvPicPr>
        <p:blipFill>
          <a:blip r:embed="rId2" cstate="print"/>
          <a:stretch>
            <a:fillRect/>
          </a:stretch>
        </p:blipFill>
        <p:spPr>
          <a:xfrm>
            <a:off x="1905000" y="196333"/>
            <a:ext cx="4800600" cy="6661667"/>
          </a:xfr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Autofit/>
          </a:bodyPr>
          <a:lstStyle/>
          <a:p>
            <a:r>
              <a:rPr lang="en-US" sz="8800" dirty="0" smtClean="0"/>
              <a:t> IMAGE =</a:t>
            </a:r>
            <a:endParaRPr lang="en-US" sz="8800" dirty="0"/>
          </a:p>
        </p:txBody>
      </p:sp>
      <p:sp>
        <p:nvSpPr>
          <p:cNvPr id="3" name="Content Placeholder 2"/>
          <p:cNvSpPr>
            <a:spLocks noGrp="1"/>
          </p:cNvSpPr>
          <p:nvPr>
            <p:ph idx="1"/>
          </p:nvPr>
        </p:nvSpPr>
        <p:spPr>
          <a:xfrm>
            <a:off x="1905000" y="1828800"/>
            <a:ext cx="7239000" cy="5029200"/>
          </a:xfrm>
        </p:spPr>
        <p:txBody>
          <a:bodyPr>
            <a:normAutofit fontScale="92500" lnSpcReduction="10000"/>
          </a:bodyPr>
          <a:lstStyle/>
          <a:p>
            <a:r>
              <a:rPr lang="en-US" sz="6000" dirty="0" smtClean="0"/>
              <a:t>1- LOOK</a:t>
            </a:r>
          </a:p>
          <a:p>
            <a:endParaRPr lang="en-US" sz="6000" dirty="0" smtClean="0"/>
          </a:p>
          <a:p>
            <a:r>
              <a:rPr lang="en-US" sz="6000" dirty="0" smtClean="0"/>
              <a:t>2- Behavior</a:t>
            </a:r>
          </a:p>
          <a:p>
            <a:endParaRPr lang="en-US" sz="6000" dirty="0" smtClean="0"/>
          </a:p>
          <a:p>
            <a:r>
              <a:rPr lang="en-US" sz="6000" dirty="0" smtClean="0"/>
              <a:t>3- Environment</a:t>
            </a:r>
            <a:endParaRPr lang="en-US" sz="6000" dirty="0"/>
          </a:p>
        </p:txBody>
      </p:sp>
      <p:pic>
        <p:nvPicPr>
          <p:cNvPr id="4" name="Picture 3" descr="business attire.bmp"/>
          <p:cNvPicPr>
            <a:picLocks noChangeAspect="1"/>
          </p:cNvPicPr>
          <p:nvPr/>
        </p:nvPicPr>
        <p:blipFill>
          <a:blip r:embed="rId3" cstate="print"/>
          <a:stretch>
            <a:fillRect/>
          </a:stretch>
        </p:blipFill>
        <p:spPr>
          <a:xfrm>
            <a:off x="5715000" y="1143000"/>
            <a:ext cx="1352371" cy="2073636"/>
          </a:xfrm>
          <a:prstGeom prst="rect">
            <a:avLst/>
          </a:prstGeom>
        </p:spPr>
      </p:pic>
      <p:pic>
        <p:nvPicPr>
          <p:cNvPr id="5" name="Picture 4" descr="unprepared_880162153[1].jpg"/>
          <p:cNvPicPr>
            <a:picLocks noChangeAspect="1"/>
          </p:cNvPicPr>
          <p:nvPr/>
        </p:nvPicPr>
        <p:blipFill>
          <a:blip r:embed="rId4" cstate="print"/>
          <a:stretch>
            <a:fillRect/>
          </a:stretch>
        </p:blipFill>
        <p:spPr>
          <a:xfrm>
            <a:off x="0" y="2667000"/>
            <a:ext cx="2019300" cy="2019300"/>
          </a:xfrm>
          <a:prstGeom prst="rect">
            <a:avLst/>
          </a:prstGeom>
        </p:spPr>
      </p:pic>
      <p:pic>
        <p:nvPicPr>
          <p:cNvPr id="6" name="Picture 5" descr="MessyDesk[1].jpg"/>
          <p:cNvPicPr>
            <a:picLocks noChangeAspect="1"/>
          </p:cNvPicPr>
          <p:nvPr/>
        </p:nvPicPr>
        <p:blipFill>
          <a:blip r:embed="rId5" cstate="print"/>
          <a:stretch>
            <a:fillRect/>
          </a:stretch>
        </p:blipFill>
        <p:spPr>
          <a:xfrm>
            <a:off x="6934200" y="4572000"/>
            <a:ext cx="2173224" cy="217322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3.jpg"/>
          <p:cNvPicPr>
            <a:picLocks noChangeAspect="1"/>
          </p:cNvPicPr>
          <p:nvPr/>
        </p:nvPicPr>
        <p:blipFill>
          <a:blip r:embed="rId2" cstate="print"/>
          <a:stretch>
            <a:fillRect/>
          </a:stretch>
        </p:blipFill>
        <p:spPr>
          <a:xfrm>
            <a:off x="1676400" y="0"/>
            <a:ext cx="5486400" cy="6559826"/>
          </a:xfrm>
          <a:prstGeom prst="rect">
            <a:avLst/>
          </a:prstGeom>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82000" cy="990600"/>
          </a:xfrm>
        </p:spPr>
        <p:txBody>
          <a:bodyPr/>
          <a:lstStyle/>
          <a:p>
            <a:r>
              <a:rPr lang="en-US" dirty="0" smtClean="0"/>
              <a:t>B- Handbags and suitcases</a:t>
            </a:r>
            <a:endParaRPr lang="en-US" dirty="0"/>
          </a:p>
        </p:txBody>
      </p:sp>
      <p:pic>
        <p:nvPicPr>
          <p:cNvPr id="3" name="Picture 2" descr="business-bag-women-cow-leather-1-small.jpg"/>
          <p:cNvPicPr>
            <a:picLocks noChangeAspect="1"/>
          </p:cNvPicPr>
          <p:nvPr/>
        </p:nvPicPr>
        <p:blipFill>
          <a:blip r:embed="rId2" cstate="print"/>
          <a:stretch>
            <a:fillRect/>
          </a:stretch>
        </p:blipFill>
        <p:spPr>
          <a:xfrm>
            <a:off x="3886200" y="3962400"/>
            <a:ext cx="2895600" cy="2895600"/>
          </a:xfrm>
          <a:prstGeom prst="rect">
            <a:avLst/>
          </a:prstGeom>
        </p:spPr>
      </p:pic>
      <p:pic>
        <p:nvPicPr>
          <p:cNvPr id="4" name="Picture 3" descr="elinkbag2008-wholesale-handbags-women-handbags-men-bags-travel-bags_A3635264-20100112135145.jpg"/>
          <p:cNvPicPr>
            <a:picLocks noChangeAspect="1"/>
          </p:cNvPicPr>
          <p:nvPr/>
        </p:nvPicPr>
        <p:blipFill>
          <a:blip r:embed="rId3" cstate="print"/>
          <a:stretch>
            <a:fillRect/>
          </a:stretch>
        </p:blipFill>
        <p:spPr>
          <a:xfrm>
            <a:off x="533400" y="1143000"/>
            <a:ext cx="1652296" cy="1619250"/>
          </a:xfrm>
          <a:prstGeom prst="rect">
            <a:avLst/>
          </a:prstGeom>
        </p:spPr>
      </p:pic>
      <p:pic>
        <p:nvPicPr>
          <p:cNvPr id="5" name="Picture 4" descr="Boss-Men-Bag.jpg"/>
          <p:cNvPicPr>
            <a:picLocks noChangeAspect="1"/>
          </p:cNvPicPr>
          <p:nvPr/>
        </p:nvPicPr>
        <p:blipFill>
          <a:blip r:embed="rId4" cstate="print"/>
          <a:srcRect t="8768"/>
          <a:stretch>
            <a:fillRect/>
          </a:stretch>
        </p:blipFill>
        <p:spPr>
          <a:xfrm>
            <a:off x="2514600" y="1524000"/>
            <a:ext cx="3048000" cy="2378612"/>
          </a:xfrm>
          <a:prstGeom prst="rect">
            <a:avLst/>
          </a:prstGeom>
        </p:spPr>
      </p:pic>
      <p:sp>
        <p:nvSpPr>
          <p:cNvPr id="6" name="TextBox 5"/>
          <p:cNvSpPr txBox="1"/>
          <p:nvPr/>
        </p:nvSpPr>
        <p:spPr>
          <a:xfrm>
            <a:off x="0" y="4191000"/>
            <a:ext cx="4876800" cy="461665"/>
          </a:xfrm>
          <a:prstGeom prst="rect">
            <a:avLst/>
          </a:prstGeom>
          <a:noFill/>
        </p:spPr>
        <p:txBody>
          <a:bodyPr wrap="square" rtlCol="0">
            <a:spAutoFit/>
          </a:bodyPr>
          <a:lstStyle/>
          <a:p>
            <a:r>
              <a:rPr lang="en-US" sz="2400" dirty="0" smtClean="0"/>
              <a:t>Invest in one quality leather handbag</a:t>
            </a:r>
            <a:endParaRPr lang="en-US" sz="2400" dirty="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Shoes and socks</a:t>
            </a:r>
            <a:endParaRPr lang="en-US" dirty="0"/>
          </a:p>
        </p:txBody>
      </p:sp>
      <p:pic>
        <p:nvPicPr>
          <p:cNvPr id="3" name="Picture 2" descr="e37b7fe67734675936b42811c3f9eb67.jpg"/>
          <p:cNvPicPr>
            <a:picLocks noChangeAspect="1"/>
          </p:cNvPicPr>
          <p:nvPr/>
        </p:nvPicPr>
        <p:blipFill>
          <a:blip r:embed="rId2" cstate="print"/>
          <a:stretch>
            <a:fillRect/>
          </a:stretch>
        </p:blipFill>
        <p:spPr>
          <a:xfrm>
            <a:off x="6477000" y="2971800"/>
            <a:ext cx="2667000" cy="2159000"/>
          </a:xfrm>
          <a:prstGeom prst="rect">
            <a:avLst/>
          </a:prstGeom>
        </p:spPr>
      </p:pic>
      <p:pic>
        <p:nvPicPr>
          <p:cNvPr id="5" name="Picture 4" descr="imagesCAW2049S.jpg"/>
          <p:cNvPicPr>
            <a:picLocks noChangeAspect="1"/>
          </p:cNvPicPr>
          <p:nvPr/>
        </p:nvPicPr>
        <p:blipFill>
          <a:blip r:embed="rId3" cstate="print"/>
          <a:stretch>
            <a:fillRect/>
          </a:stretch>
        </p:blipFill>
        <p:spPr>
          <a:xfrm>
            <a:off x="3886200" y="4124325"/>
            <a:ext cx="2733675" cy="2733675"/>
          </a:xfrm>
          <a:prstGeom prst="rect">
            <a:avLst/>
          </a:prstGeom>
        </p:spPr>
      </p:pic>
      <p:sp>
        <p:nvSpPr>
          <p:cNvPr id="6" name="TextBox 5"/>
          <p:cNvSpPr txBox="1"/>
          <p:nvPr/>
        </p:nvSpPr>
        <p:spPr>
          <a:xfrm>
            <a:off x="0" y="4495800"/>
            <a:ext cx="4370877" cy="2031325"/>
          </a:xfrm>
          <a:prstGeom prst="rect">
            <a:avLst/>
          </a:prstGeom>
          <a:noFill/>
        </p:spPr>
        <p:txBody>
          <a:bodyPr wrap="none" rtlCol="0">
            <a:spAutoFit/>
          </a:bodyPr>
          <a:lstStyle/>
          <a:p>
            <a:pPr>
              <a:buFont typeface="Arial" pitchFamily="34" charset="0"/>
              <a:buChar char="•"/>
            </a:pPr>
            <a:r>
              <a:rPr lang="en-US" dirty="0" smtClean="0"/>
              <a:t>Appropriate style for position</a:t>
            </a:r>
          </a:p>
          <a:p>
            <a:pPr>
              <a:buFont typeface="Arial" pitchFamily="34" charset="0"/>
              <a:buChar char="•"/>
            </a:pPr>
            <a:r>
              <a:rPr lang="en-US" dirty="0" smtClean="0"/>
              <a:t>Neutral color that coordinates with hemline</a:t>
            </a:r>
          </a:p>
          <a:p>
            <a:pPr>
              <a:buFont typeface="Arial" pitchFamily="34" charset="0"/>
              <a:buChar char="•"/>
            </a:pPr>
            <a:r>
              <a:rPr lang="en-US" dirty="0" smtClean="0"/>
              <a:t>Avoid too high or too narrow heels (ladies)</a:t>
            </a:r>
          </a:p>
          <a:p>
            <a:pPr>
              <a:buFont typeface="Arial" pitchFamily="34" charset="0"/>
              <a:buChar char="•"/>
            </a:pPr>
            <a:r>
              <a:rPr lang="en-US" dirty="0" smtClean="0"/>
              <a:t>Heels kept in excellent condition</a:t>
            </a:r>
          </a:p>
          <a:p>
            <a:pPr>
              <a:buFont typeface="Arial" pitchFamily="34" charset="0"/>
              <a:buChar char="•"/>
            </a:pPr>
            <a:r>
              <a:rPr lang="en-US" dirty="0" smtClean="0"/>
              <a:t>Polished and in good repair</a:t>
            </a:r>
          </a:p>
          <a:p>
            <a:pPr>
              <a:buFont typeface="Arial" pitchFamily="34" charset="0"/>
              <a:buChar char="•"/>
            </a:pPr>
            <a:r>
              <a:rPr lang="en-US" dirty="0" smtClean="0"/>
              <a:t> a spare pair of pantyhose always ready</a:t>
            </a:r>
          </a:p>
          <a:p>
            <a:endParaRPr lang="en-US" dirty="0"/>
          </a:p>
        </p:txBody>
      </p:sp>
      <p:pic>
        <p:nvPicPr>
          <p:cNvPr id="7" name="Picture 6" descr="shoes women.jpg"/>
          <p:cNvPicPr>
            <a:picLocks noChangeAspect="1"/>
          </p:cNvPicPr>
          <p:nvPr/>
        </p:nvPicPr>
        <p:blipFill>
          <a:blip r:embed="rId4" cstate="print"/>
          <a:srcRect l="63753" t="55556" r="11797" b="34444"/>
          <a:stretch>
            <a:fillRect/>
          </a:stretch>
        </p:blipFill>
        <p:spPr>
          <a:xfrm>
            <a:off x="5410200" y="1066800"/>
            <a:ext cx="3115733" cy="1752600"/>
          </a:xfrm>
          <a:prstGeom prst="rect">
            <a:avLst/>
          </a:prstGeom>
        </p:spPr>
      </p:pic>
      <p:pic>
        <p:nvPicPr>
          <p:cNvPr id="8" name="Picture 7" descr="socks.jpg"/>
          <p:cNvPicPr>
            <a:picLocks noChangeAspect="1"/>
          </p:cNvPicPr>
          <p:nvPr/>
        </p:nvPicPr>
        <p:blipFill>
          <a:blip r:embed="rId5" cstate="print"/>
          <a:srcRect l="53056" t="44444" r="28607" b="36667"/>
          <a:stretch>
            <a:fillRect/>
          </a:stretch>
        </p:blipFill>
        <p:spPr>
          <a:xfrm>
            <a:off x="381000" y="609600"/>
            <a:ext cx="1828800" cy="2590800"/>
          </a:xfrm>
          <a:prstGeom prst="rect">
            <a:avLst/>
          </a:prstGeom>
        </p:spPr>
      </p:pic>
      <p:pic>
        <p:nvPicPr>
          <p:cNvPr id="9" name="Picture 8" descr="color proportions.jpg"/>
          <p:cNvPicPr>
            <a:picLocks noChangeAspect="1"/>
          </p:cNvPicPr>
          <p:nvPr/>
        </p:nvPicPr>
        <p:blipFill>
          <a:blip r:embed="rId6" cstate="print"/>
          <a:srcRect l="50000" t="13333" r="39303" b="70000"/>
          <a:stretch>
            <a:fillRect/>
          </a:stretch>
        </p:blipFill>
        <p:spPr>
          <a:xfrm>
            <a:off x="3505200" y="1295400"/>
            <a:ext cx="1219200" cy="2612571"/>
          </a:xfrm>
          <a:prstGeom prst="rect">
            <a:avLst/>
          </a:prstGeom>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4876800" cy="1935162"/>
          </a:xfrm>
        </p:spPr>
        <p:txBody>
          <a:bodyPr>
            <a:normAutofit/>
          </a:bodyPr>
          <a:lstStyle/>
          <a:p>
            <a:r>
              <a:rPr lang="en-US" sz="6600" dirty="0" smtClean="0"/>
              <a:t>E- Belts</a:t>
            </a:r>
            <a:endParaRPr lang="en-US" sz="6600" dirty="0"/>
          </a:p>
        </p:txBody>
      </p:sp>
      <p:pic>
        <p:nvPicPr>
          <p:cNvPr id="5" name="Picture 4" descr="New-Fashion-Men-s-and-Women-s-Belt.jpg"/>
          <p:cNvPicPr>
            <a:picLocks noChangeAspect="1"/>
          </p:cNvPicPr>
          <p:nvPr/>
        </p:nvPicPr>
        <p:blipFill>
          <a:blip r:embed="rId2" cstate="print"/>
          <a:srcRect t="13411" b="17318"/>
          <a:stretch>
            <a:fillRect/>
          </a:stretch>
        </p:blipFill>
        <p:spPr>
          <a:xfrm>
            <a:off x="4648200" y="3429000"/>
            <a:ext cx="3733800" cy="2743200"/>
          </a:xfrm>
          <a:prstGeom prst="rect">
            <a:avLst/>
          </a:prstGeom>
        </p:spPr>
      </p:pic>
      <p:sp>
        <p:nvSpPr>
          <p:cNvPr id="6" name="TextBox 5"/>
          <p:cNvSpPr txBox="1"/>
          <p:nvPr/>
        </p:nvSpPr>
        <p:spPr>
          <a:xfrm>
            <a:off x="381000" y="2057400"/>
            <a:ext cx="4598503" cy="954107"/>
          </a:xfrm>
          <a:prstGeom prst="rect">
            <a:avLst/>
          </a:prstGeom>
          <a:noFill/>
        </p:spPr>
        <p:txBody>
          <a:bodyPr wrap="none" rtlCol="0">
            <a:spAutoFit/>
          </a:bodyPr>
          <a:lstStyle/>
          <a:p>
            <a:r>
              <a:rPr lang="en-US" sz="2800" dirty="0" smtClean="0"/>
              <a:t>Invest in a quality leather belt.</a:t>
            </a:r>
          </a:p>
          <a:p>
            <a:r>
              <a:rPr lang="en-US" sz="2800" dirty="0" smtClean="0"/>
              <a:t>Be discrete with the brand.</a:t>
            </a:r>
            <a:endParaRPr lang="en-US" sz="2800" dirty="0"/>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457200"/>
            <a:ext cx="5181600" cy="1401762"/>
          </a:xfrm>
        </p:spPr>
        <p:txBody>
          <a:bodyPr>
            <a:normAutofit fontScale="90000"/>
          </a:bodyPr>
          <a:lstStyle/>
          <a:p>
            <a:r>
              <a:rPr lang="en-US" dirty="0" smtClean="0"/>
              <a:t>F- Necklaces and others</a:t>
            </a:r>
            <a:endParaRPr lang="en-US" dirty="0"/>
          </a:p>
        </p:txBody>
      </p:sp>
      <p:pic>
        <p:nvPicPr>
          <p:cNvPr id="5" name="Picture 4" descr="fine-jewelry-catalog.jpg"/>
          <p:cNvPicPr>
            <a:picLocks noChangeAspect="1"/>
          </p:cNvPicPr>
          <p:nvPr/>
        </p:nvPicPr>
        <p:blipFill>
          <a:blip r:embed="rId2" cstate="print"/>
          <a:stretch>
            <a:fillRect/>
          </a:stretch>
        </p:blipFill>
        <p:spPr>
          <a:xfrm>
            <a:off x="1066800" y="3581400"/>
            <a:ext cx="2127504" cy="2694432"/>
          </a:xfrm>
          <a:prstGeom prst="rect">
            <a:avLst/>
          </a:prstGeom>
        </p:spPr>
      </p:pic>
      <p:pic>
        <p:nvPicPr>
          <p:cNvPr id="6" name="Picture 5" descr="Women-fashion-accessories-2010.jpg"/>
          <p:cNvPicPr>
            <a:picLocks noChangeAspect="1"/>
          </p:cNvPicPr>
          <p:nvPr/>
        </p:nvPicPr>
        <p:blipFill>
          <a:blip r:embed="rId3" cstate="print"/>
          <a:srcRect l="3205" t="11949" r="2244" b="22095"/>
          <a:stretch>
            <a:fillRect/>
          </a:stretch>
        </p:blipFill>
        <p:spPr>
          <a:xfrm>
            <a:off x="4038600" y="1905000"/>
            <a:ext cx="4495800" cy="3962400"/>
          </a:xfrm>
          <a:prstGeom prst="rect">
            <a:avLst/>
          </a:prstGeom>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981200"/>
          </a:xfrm>
        </p:spPr>
        <p:txBody>
          <a:bodyPr/>
          <a:lstStyle/>
          <a:p>
            <a:r>
              <a:rPr lang="en-US" dirty="0" smtClean="0"/>
              <a:t>V- The Hygiene</a:t>
            </a:r>
            <a:endParaRPr lang="en-US" dirty="0"/>
          </a:p>
        </p:txBody>
      </p:sp>
      <p:sp>
        <p:nvSpPr>
          <p:cNvPr id="6" name="Content Placeholder 5"/>
          <p:cNvSpPr>
            <a:spLocks noGrp="1"/>
          </p:cNvSpPr>
          <p:nvPr>
            <p:ph idx="1"/>
          </p:nvPr>
        </p:nvSpPr>
        <p:spPr>
          <a:xfrm>
            <a:off x="1447800" y="2057400"/>
            <a:ext cx="7010400" cy="3733800"/>
          </a:xfrm>
        </p:spPr>
        <p:txBody>
          <a:bodyPr>
            <a:normAutofit lnSpcReduction="10000"/>
          </a:bodyPr>
          <a:lstStyle/>
          <a:p>
            <a:pPr>
              <a:buNone/>
            </a:pPr>
            <a:r>
              <a:rPr lang="en-US" dirty="0" smtClean="0"/>
              <a:t/>
            </a:r>
            <a:br>
              <a:rPr lang="en-US" dirty="0" smtClean="0"/>
            </a:br>
            <a:r>
              <a:rPr lang="en-US" sz="4400" dirty="0" smtClean="0"/>
              <a:t>1- Bad breath</a:t>
            </a:r>
            <a:br>
              <a:rPr lang="en-US" sz="4400" dirty="0" smtClean="0"/>
            </a:br>
            <a:r>
              <a:rPr lang="en-US" sz="4400" dirty="0" smtClean="0"/>
              <a:t>2- Underarms smell</a:t>
            </a:r>
            <a:br>
              <a:rPr lang="en-US" sz="4400" dirty="0" smtClean="0"/>
            </a:br>
            <a:r>
              <a:rPr lang="en-US" sz="4400" dirty="0" smtClean="0"/>
              <a:t>3- Perfume</a:t>
            </a:r>
            <a:br>
              <a:rPr lang="en-US" sz="4400" dirty="0" smtClean="0"/>
            </a:br>
            <a:r>
              <a:rPr lang="en-US" sz="4400" dirty="0" smtClean="0"/>
              <a:t>4- Nails</a:t>
            </a:r>
            <a:br>
              <a:rPr lang="en-US" sz="4400" dirty="0" smtClean="0"/>
            </a:br>
            <a:endParaRPr lang="en-US" sz="4400" dirty="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Bad breath</a:t>
            </a:r>
            <a:endParaRPr lang="en-US" dirty="0"/>
          </a:p>
        </p:txBody>
      </p:sp>
      <p:pic>
        <p:nvPicPr>
          <p:cNvPr id="3" name="Picture 2" descr="bad_breath.jpg"/>
          <p:cNvPicPr>
            <a:picLocks noChangeAspect="1"/>
          </p:cNvPicPr>
          <p:nvPr/>
        </p:nvPicPr>
        <p:blipFill>
          <a:blip r:embed="rId2" cstate="print"/>
          <a:stretch>
            <a:fillRect/>
          </a:stretch>
        </p:blipFill>
        <p:spPr>
          <a:xfrm>
            <a:off x="762000" y="3581400"/>
            <a:ext cx="2946400" cy="2946400"/>
          </a:xfrm>
          <a:prstGeom prst="rect">
            <a:avLst/>
          </a:prstGeom>
        </p:spPr>
      </p:pic>
      <p:pic>
        <p:nvPicPr>
          <p:cNvPr id="4" name="Picture 3" descr="bad-breath-an-imbarrasing-condition.jpg"/>
          <p:cNvPicPr>
            <a:picLocks noChangeAspect="1"/>
          </p:cNvPicPr>
          <p:nvPr/>
        </p:nvPicPr>
        <p:blipFill>
          <a:blip r:embed="rId3" cstate="print"/>
          <a:stretch>
            <a:fillRect/>
          </a:stretch>
        </p:blipFill>
        <p:spPr>
          <a:xfrm>
            <a:off x="3962400" y="4024313"/>
            <a:ext cx="2833687" cy="2833687"/>
          </a:xfrm>
          <a:prstGeom prst="rect">
            <a:avLst/>
          </a:prstGeom>
        </p:spPr>
      </p:pic>
      <p:pic>
        <p:nvPicPr>
          <p:cNvPr id="5" name="Picture 4" descr="bad-breath-cure.jpg"/>
          <p:cNvPicPr>
            <a:picLocks noChangeAspect="1"/>
          </p:cNvPicPr>
          <p:nvPr/>
        </p:nvPicPr>
        <p:blipFill>
          <a:blip r:embed="rId4" cstate="print"/>
          <a:stretch>
            <a:fillRect/>
          </a:stretch>
        </p:blipFill>
        <p:spPr>
          <a:xfrm>
            <a:off x="7239000" y="4419600"/>
            <a:ext cx="1526854" cy="1019175"/>
          </a:xfrm>
          <a:prstGeom prst="rect">
            <a:avLst/>
          </a:prstGeom>
        </p:spPr>
      </p:pic>
      <p:pic>
        <p:nvPicPr>
          <p:cNvPr id="6" name="Picture 5" descr="Breath_Spray.jpg"/>
          <p:cNvPicPr>
            <a:picLocks noChangeAspect="1"/>
          </p:cNvPicPr>
          <p:nvPr/>
        </p:nvPicPr>
        <p:blipFill>
          <a:blip r:embed="rId5" cstate="print"/>
          <a:stretch>
            <a:fillRect/>
          </a:stretch>
        </p:blipFill>
        <p:spPr>
          <a:xfrm>
            <a:off x="5562600" y="1981200"/>
            <a:ext cx="2235773" cy="1519237"/>
          </a:xfrm>
          <a:prstGeom prst="rect">
            <a:avLst/>
          </a:prstGeom>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Underarms bad smell</a:t>
            </a:r>
            <a:endParaRPr lang="en-US" dirty="0"/>
          </a:p>
        </p:txBody>
      </p:sp>
      <p:pic>
        <p:nvPicPr>
          <p:cNvPr id="3" name="Picture 2" descr="10JULY.jpg"/>
          <p:cNvPicPr>
            <a:picLocks noChangeAspect="1"/>
          </p:cNvPicPr>
          <p:nvPr/>
        </p:nvPicPr>
        <p:blipFill>
          <a:blip r:embed="rId2" cstate="print"/>
          <a:stretch>
            <a:fillRect/>
          </a:stretch>
        </p:blipFill>
        <p:spPr>
          <a:xfrm>
            <a:off x="457200" y="3352800"/>
            <a:ext cx="1903476" cy="2864763"/>
          </a:xfrm>
          <a:prstGeom prst="rect">
            <a:avLst/>
          </a:prstGeom>
        </p:spPr>
      </p:pic>
      <p:pic>
        <p:nvPicPr>
          <p:cNvPr id="4" name="Picture 3" descr="diseases-that-cause-body-odor-200x200.jpg"/>
          <p:cNvPicPr>
            <a:picLocks noChangeAspect="1"/>
          </p:cNvPicPr>
          <p:nvPr/>
        </p:nvPicPr>
        <p:blipFill>
          <a:blip r:embed="rId3" cstate="print"/>
          <a:stretch>
            <a:fillRect/>
          </a:stretch>
        </p:blipFill>
        <p:spPr>
          <a:xfrm>
            <a:off x="5867400" y="1143000"/>
            <a:ext cx="2552700" cy="2552700"/>
          </a:xfrm>
          <a:prstGeom prst="rect">
            <a:avLst/>
          </a:prstGeom>
        </p:spPr>
      </p:pic>
      <p:pic>
        <p:nvPicPr>
          <p:cNvPr id="5" name="Picture 4" descr="eliminate-underarm-odor-1.jpg"/>
          <p:cNvPicPr>
            <a:picLocks noChangeAspect="1"/>
          </p:cNvPicPr>
          <p:nvPr/>
        </p:nvPicPr>
        <p:blipFill>
          <a:blip r:embed="rId4" cstate="print"/>
          <a:stretch>
            <a:fillRect/>
          </a:stretch>
        </p:blipFill>
        <p:spPr>
          <a:xfrm>
            <a:off x="1295400" y="1066800"/>
            <a:ext cx="3429000" cy="2286000"/>
          </a:xfrm>
          <a:prstGeom prst="rect">
            <a:avLst/>
          </a:prstGeom>
        </p:spPr>
      </p:pic>
      <p:pic>
        <p:nvPicPr>
          <p:cNvPr id="6" name="Picture 5" descr="1140322_f260.jpg"/>
          <p:cNvPicPr>
            <a:picLocks noChangeAspect="1"/>
          </p:cNvPicPr>
          <p:nvPr/>
        </p:nvPicPr>
        <p:blipFill>
          <a:blip r:embed="rId5" cstate="print"/>
          <a:stretch>
            <a:fillRect/>
          </a:stretch>
        </p:blipFill>
        <p:spPr>
          <a:xfrm>
            <a:off x="2971800" y="3657600"/>
            <a:ext cx="2476500" cy="2990850"/>
          </a:xfrm>
          <a:prstGeom prst="rect">
            <a:avLst/>
          </a:prstGeom>
        </p:spPr>
      </p:pic>
      <p:pic>
        <p:nvPicPr>
          <p:cNvPr id="7" name="Picture 6" descr="katy-perry.jpg"/>
          <p:cNvPicPr>
            <a:picLocks noChangeAspect="1"/>
          </p:cNvPicPr>
          <p:nvPr/>
        </p:nvPicPr>
        <p:blipFill>
          <a:blip r:embed="rId6" cstate="print"/>
          <a:stretch>
            <a:fillRect/>
          </a:stretch>
        </p:blipFill>
        <p:spPr>
          <a:xfrm>
            <a:off x="5943600" y="3810000"/>
            <a:ext cx="2133600" cy="2522982"/>
          </a:xfrm>
          <a:prstGeom prst="rect">
            <a:avLst/>
          </a:prstGeom>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Perfume</a:t>
            </a:r>
            <a:endParaRPr lang="en-US" dirty="0"/>
          </a:p>
        </p:txBody>
      </p:sp>
      <p:pic>
        <p:nvPicPr>
          <p:cNvPr id="3" name="Picture 2" descr="bad_smell.jpg"/>
          <p:cNvPicPr>
            <a:picLocks noChangeAspect="1"/>
          </p:cNvPicPr>
          <p:nvPr/>
        </p:nvPicPr>
        <p:blipFill>
          <a:blip r:embed="rId2" cstate="print"/>
          <a:stretch>
            <a:fillRect/>
          </a:stretch>
        </p:blipFill>
        <p:spPr>
          <a:xfrm>
            <a:off x="533400" y="1447800"/>
            <a:ext cx="2971800" cy="2228850"/>
          </a:xfrm>
          <a:prstGeom prst="rect">
            <a:avLst/>
          </a:prstGeom>
        </p:spPr>
      </p:pic>
      <p:pic>
        <p:nvPicPr>
          <p:cNvPr id="4" name="Picture 3" descr="bad-breath-2.jpg"/>
          <p:cNvPicPr>
            <a:picLocks noChangeAspect="1"/>
          </p:cNvPicPr>
          <p:nvPr/>
        </p:nvPicPr>
        <p:blipFill>
          <a:blip r:embed="rId3" cstate="print"/>
          <a:stretch>
            <a:fillRect/>
          </a:stretch>
        </p:blipFill>
        <p:spPr>
          <a:xfrm>
            <a:off x="3810000" y="3200400"/>
            <a:ext cx="4686300" cy="3238500"/>
          </a:xfrm>
          <a:prstGeom prst="rect">
            <a:avLst/>
          </a:prstGeom>
        </p:spPr>
      </p:pic>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Nails</a:t>
            </a:r>
            <a:endParaRPr lang="en-US" dirty="0"/>
          </a:p>
        </p:txBody>
      </p:sp>
      <p:pic>
        <p:nvPicPr>
          <p:cNvPr id="3" name="Picture 2" descr="habit-male-biting-nails-400a062507.jpg"/>
          <p:cNvPicPr>
            <a:picLocks noChangeAspect="1"/>
          </p:cNvPicPr>
          <p:nvPr/>
        </p:nvPicPr>
        <p:blipFill>
          <a:blip r:embed="rId2" cstate="print"/>
          <a:stretch>
            <a:fillRect/>
          </a:stretch>
        </p:blipFill>
        <p:spPr>
          <a:xfrm>
            <a:off x="685800" y="1066800"/>
            <a:ext cx="3810000" cy="3810000"/>
          </a:xfrm>
          <a:prstGeom prst="rect">
            <a:avLst/>
          </a:prstGeom>
        </p:spPr>
      </p:pic>
      <p:pic>
        <p:nvPicPr>
          <p:cNvPr id="4" name="Picture 3" descr="sally-hansen-salon-effects-nail-polish-strips.jpg"/>
          <p:cNvPicPr>
            <a:picLocks noChangeAspect="1"/>
          </p:cNvPicPr>
          <p:nvPr/>
        </p:nvPicPr>
        <p:blipFill>
          <a:blip r:embed="rId3" cstate="print"/>
          <a:stretch>
            <a:fillRect/>
          </a:stretch>
        </p:blipFill>
        <p:spPr>
          <a:xfrm>
            <a:off x="5791200" y="1066800"/>
            <a:ext cx="2690810" cy="1958340"/>
          </a:xfrm>
          <a:prstGeom prst="rect">
            <a:avLst/>
          </a:prstGeom>
        </p:spPr>
      </p:pic>
      <p:pic>
        <p:nvPicPr>
          <p:cNvPr id="5" name="Picture 4" descr="imagesCA4BAP1D.jpg"/>
          <p:cNvPicPr>
            <a:picLocks noChangeAspect="1"/>
          </p:cNvPicPr>
          <p:nvPr/>
        </p:nvPicPr>
        <p:blipFill>
          <a:blip r:embed="rId4" cstate="print"/>
          <a:stretch>
            <a:fillRect/>
          </a:stretch>
        </p:blipFill>
        <p:spPr>
          <a:xfrm>
            <a:off x="4038600" y="3886200"/>
            <a:ext cx="2681655" cy="2033588"/>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19200"/>
            <a:ext cx="8229600" cy="3657600"/>
          </a:xfrm>
        </p:spPr>
        <p:txBody>
          <a:bodyPr>
            <a:normAutofit/>
          </a:bodyPr>
          <a:lstStyle/>
          <a:p>
            <a:r>
              <a:rPr lang="en-US" sz="6000" dirty="0" smtClean="0"/>
              <a:t>Why is Image important?</a:t>
            </a:r>
            <a:endParaRPr lang="en-US" sz="6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3" decel="100000"/>
                                        <p:tgtEl>
                                          <p:spTgt spid="4"/>
                                        </p:tgtEl>
                                      </p:cBhvr>
                                    </p:animEffect>
                                    <p:animScale>
                                      <p:cBhvr>
                                        <p:cTn id="8" dur="193" decel="100000"/>
                                        <p:tgtEl>
                                          <p:spTgt spid="4"/>
                                        </p:tgtEl>
                                      </p:cBhvr>
                                      <p:from x="10000" y="10000"/>
                                      <p:to x="200000" y="450000"/>
                                    </p:animScale>
                                    <p:animScale>
                                      <p:cBhvr>
                                        <p:cTn id="9" dur="308" accel="100000" fill="hold">
                                          <p:stCondLst>
                                            <p:cond delay="193"/>
                                          </p:stCondLst>
                                        </p:cTn>
                                        <p:tgtEl>
                                          <p:spTgt spid="4"/>
                                        </p:tgtEl>
                                      </p:cBhvr>
                                      <p:from x="200000" y="450000"/>
                                      <p:to x="100000" y="100000"/>
                                    </p:animScale>
                                    <p:set>
                                      <p:cBhvr>
                                        <p:cTn id="10" dur="193" fill="hold"/>
                                        <p:tgtEl>
                                          <p:spTgt spid="4"/>
                                        </p:tgtEl>
                                        <p:attrNameLst>
                                          <p:attrName>ppt_x</p:attrName>
                                        </p:attrNameLst>
                                      </p:cBhvr>
                                      <p:to>
                                        <p:strVal val="(0.5)"/>
                                      </p:to>
                                    </p:set>
                                    <p:anim from="(0.5)" to="(#ppt_x)" calcmode="lin" valueType="num">
                                      <p:cBhvr>
                                        <p:cTn id="11" dur="308" accel="100000" fill="hold">
                                          <p:stCondLst>
                                            <p:cond delay="193"/>
                                          </p:stCondLst>
                                        </p:cTn>
                                        <p:tgtEl>
                                          <p:spTgt spid="4"/>
                                        </p:tgtEl>
                                        <p:attrNameLst>
                                          <p:attrName>ppt_x</p:attrName>
                                        </p:attrNameLst>
                                      </p:cBhvr>
                                    </p:anim>
                                    <p:set>
                                      <p:cBhvr>
                                        <p:cTn id="12" dur="193" fill="hold"/>
                                        <p:tgtEl>
                                          <p:spTgt spid="4"/>
                                        </p:tgtEl>
                                        <p:attrNameLst>
                                          <p:attrName>ppt_y</p:attrName>
                                        </p:attrNameLst>
                                      </p:cBhvr>
                                      <p:to>
                                        <p:strVal val="(#ppt_y+0.4)"/>
                                      </p:to>
                                    </p:set>
                                    <p:anim from="(#ppt_y+0.4)" to="(#ppt_y)" calcmode="lin" valueType="num">
                                      <p:cBhvr>
                                        <p:cTn id="13" dur="308" accel="100000" fill="hold">
                                          <p:stCondLst>
                                            <p:cond delay="193"/>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78362"/>
          </a:xfrm>
        </p:spPr>
        <p:txBody>
          <a:bodyPr/>
          <a:lstStyle/>
          <a:p>
            <a:r>
              <a:rPr lang="en-US" dirty="0" smtClean="0"/>
              <a:t>Posture and Body Language</a:t>
            </a:r>
            <a:endParaRPr lang="en-US" dirty="0"/>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Alignment</a:t>
            </a:r>
            <a:endParaRPr lang="en-US" dirty="0"/>
          </a:p>
        </p:txBody>
      </p:sp>
      <p:sp>
        <p:nvSpPr>
          <p:cNvPr id="4" name="Content Placeholder 3"/>
          <p:cNvSpPr>
            <a:spLocks noGrp="1"/>
          </p:cNvSpPr>
          <p:nvPr>
            <p:ph idx="1"/>
          </p:nvPr>
        </p:nvSpPr>
        <p:spPr/>
        <p:txBody>
          <a:bodyPr/>
          <a:lstStyle/>
          <a:p>
            <a:pPr algn="ctr">
              <a:buNone/>
            </a:pPr>
            <a:r>
              <a:rPr lang="en-US" dirty="0" smtClean="0"/>
              <a:t>The Alexander Technique</a:t>
            </a:r>
            <a:endParaRPr lang="en-US" dirty="0"/>
          </a:p>
        </p:txBody>
      </p:sp>
      <p:pic>
        <p:nvPicPr>
          <p:cNvPr id="5" name="Picture 4" descr="PostureEx12.jpg"/>
          <p:cNvPicPr>
            <a:picLocks noChangeAspect="1"/>
          </p:cNvPicPr>
          <p:nvPr/>
        </p:nvPicPr>
        <p:blipFill>
          <a:blip r:embed="rId2" cstate="print"/>
          <a:stretch>
            <a:fillRect/>
          </a:stretch>
        </p:blipFill>
        <p:spPr>
          <a:xfrm>
            <a:off x="2971800" y="2209800"/>
            <a:ext cx="3352800" cy="4406900"/>
          </a:xfrm>
          <a:prstGeom prst="rect">
            <a:avLst/>
          </a:prstGeom>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osture-correction-figure.jpg"/>
          <p:cNvPicPr>
            <a:picLocks noGrp="1" noChangeAspect="1"/>
          </p:cNvPicPr>
          <p:nvPr>
            <p:ph idx="1"/>
          </p:nvPr>
        </p:nvPicPr>
        <p:blipFill>
          <a:blip r:embed="rId2" cstate="print"/>
          <a:stretch>
            <a:fillRect/>
          </a:stretch>
        </p:blipFill>
        <p:spPr>
          <a:xfrm>
            <a:off x="457200" y="457200"/>
            <a:ext cx="8117822" cy="5822208"/>
          </a:xfrm>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osture.jpg"/>
          <p:cNvPicPr>
            <a:picLocks noGrp="1" noChangeAspect="1"/>
          </p:cNvPicPr>
          <p:nvPr>
            <p:ph idx="1"/>
          </p:nvPr>
        </p:nvPicPr>
        <p:blipFill>
          <a:blip r:embed="rId2" cstate="print"/>
          <a:stretch>
            <a:fillRect/>
          </a:stretch>
        </p:blipFill>
        <p:spPr>
          <a:xfrm>
            <a:off x="2362200" y="204853"/>
            <a:ext cx="3962400" cy="6559763"/>
          </a:xfrm>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Seated alignment</a:t>
            </a:r>
            <a:endParaRPr lang="en-US" dirty="0"/>
          </a:p>
        </p:txBody>
      </p:sp>
      <p:pic>
        <p:nvPicPr>
          <p:cNvPr id="4" name="Content Placeholder 3" descr="ergonomic-seating-posture1.jpg"/>
          <p:cNvPicPr>
            <a:picLocks noGrp="1" noChangeAspect="1"/>
          </p:cNvPicPr>
          <p:nvPr>
            <p:ph idx="1"/>
          </p:nvPr>
        </p:nvPicPr>
        <p:blipFill>
          <a:blip r:embed="rId2" cstate="print"/>
          <a:stretch>
            <a:fillRect/>
          </a:stretch>
        </p:blipFill>
        <p:spPr>
          <a:xfrm>
            <a:off x="457200" y="1066800"/>
            <a:ext cx="4281487" cy="5017179"/>
          </a:xfrm>
        </p:spPr>
      </p:pic>
      <p:pic>
        <p:nvPicPr>
          <p:cNvPr id="5" name="Picture 4" descr="posture-picture.jpg"/>
          <p:cNvPicPr>
            <a:picLocks noChangeAspect="1"/>
          </p:cNvPicPr>
          <p:nvPr/>
        </p:nvPicPr>
        <p:blipFill>
          <a:blip r:embed="rId3" cstate="print"/>
          <a:stretch>
            <a:fillRect/>
          </a:stretch>
        </p:blipFill>
        <p:spPr>
          <a:xfrm>
            <a:off x="4953000" y="1828800"/>
            <a:ext cx="3657600" cy="4178300"/>
          </a:xfrm>
          <a:prstGeom prst="rect">
            <a:avLst/>
          </a:prstGeom>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Legs</a:t>
            </a:r>
            <a:endParaRPr lang="en-US" dirty="0"/>
          </a:p>
        </p:txBody>
      </p:sp>
      <p:pic>
        <p:nvPicPr>
          <p:cNvPr id="4" name="Content Placeholder 3" descr="BFBusinesswomen[1].jpg"/>
          <p:cNvPicPr>
            <a:picLocks noGrp="1" noChangeAspect="1"/>
          </p:cNvPicPr>
          <p:nvPr>
            <p:ph idx="1"/>
          </p:nvPr>
        </p:nvPicPr>
        <p:blipFill>
          <a:blip r:embed="rId2" cstate="print"/>
          <a:stretch>
            <a:fillRect/>
          </a:stretch>
        </p:blipFill>
        <p:spPr>
          <a:xfrm>
            <a:off x="609600" y="1295400"/>
            <a:ext cx="3454160" cy="5175137"/>
          </a:xfrm>
        </p:spPr>
      </p:pic>
      <p:pic>
        <p:nvPicPr>
          <p:cNvPr id="5" name="Picture 4" descr="professional-business-men-sitting-in-a-wheelchair_422400.jpg"/>
          <p:cNvPicPr>
            <a:picLocks noChangeAspect="1"/>
          </p:cNvPicPr>
          <p:nvPr/>
        </p:nvPicPr>
        <p:blipFill>
          <a:blip r:embed="rId3" cstate="print"/>
          <a:srcRect l="5298" b="319"/>
          <a:stretch>
            <a:fillRect/>
          </a:stretch>
        </p:blipFill>
        <p:spPr>
          <a:xfrm>
            <a:off x="4495801" y="1898072"/>
            <a:ext cx="3200400" cy="4655127"/>
          </a:xfrm>
          <a:prstGeom prst="rect">
            <a:avLst/>
          </a:prstGeom>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Standing</a:t>
            </a:r>
            <a:endParaRPr lang="en-US" dirty="0"/>
          </a:p>
        </p:txBody>
      </p:sp>
      <p:pic>
        <p:nvPicPr>
          <p:cNvPr id="4" name="Content Placeholder 3" descr="8887170-full-body-image-of-mature-standing-business-man-wearing-dark-suit-gesturing-thumb-up-isolated-over-w.jpg"/>
          <p:cNvPicPr>
            <a:picLocks noGrp="1" noChangeAspect="1"/>
          </p:cNvPicPr>
          <p:nvPr>
            <p:ph idx="1"/>
          </p:nvPr>
        </p:nvPicPr>
        <p:blipFill>
          <a:blip r:embed="rId2" cstate="print"/>
          <a:stretch>
            <a:fillRect/>
          </a:stretch>
        </p:blipFill>
        <p:spPr>
          <a:xfrm>
            <a:off x="228600" y="457200"/>
            <a:ext cx="2743200" cy="4855221"/>
          </a:xfrm>
        </p:spPr>
      </p:pic>
      <p:pic>
        <p:nvPicPr>
          <p:cNvPr id="5" name="Picture 4" descr="business-dress-2[2].jpg"/>
          <p:cNvPicPr>
            <a:picLocks noChangeAspect="1"/>
          </p:cNvPicPr>
          <p:nvPr/>
        </p:nvPicPr>
        <p:blipFill>
          <a:blip r:embed="rId3" cstate="print"/>
          <a:stretch>
            <a:fillRect/>
          </a:stretch>
        </p:blipFill>
        <p:spPr>
          <a:xfrm>
            <a:off x="2927968" y="3124200"/>
            <a:ext cx="2036764" cy="3168300"/>
          </a:xfrm>
          <a:prstGeom prst="rect">
            <a:avLst/>
          </a:prstGeom>
        </p:spPr>
      </p:pic>
      <p:pic>
        <p:nvPicPr>
          <p:cNvPr id="6" name="Picture 5" descr="imagesCAAG7HEL.jpg"/>
          <p:cNvPicPr>
            <a:picLocks noChangeAspect="1"/>
          </p:cNvPicPr>
          <p:nvPr/>
        </p:nvPicPr>
        <p:blipFill>
          <a:blip r:embed="rId4" cstate="print"/>
          <a:srcRect l="28153" t="9337" r="27382"/>
          <a:stretch>
            <a:fillRect/>
          </a:stretch>
        </p:blipFill>
        <p:spPr>
          <a:xfrm>
            <a:off x="5562600" y="1447800"/>
            <a:ext cx="1371600" cy="3699495"/>
          </a:xfrm>
          <a:prstGeom prst="rect">
            <a:avLst/>
          </a:prstGeom>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 Move with a mission!</a:t>
            </a:r>
            <a:endParaRPr lang="en-US" dirty="0"/>
          </a:p>
        </p:txBody>
      </p:sp>
      <p:pic>
        <p:nvPicPr>
          <p:cNvPr id="4" name="Content Placeholder 3" descr="imagesCAG9GY5W.jpg"/>
          <p:cNvPicPr>
            <a:picLocks noGrp="1" noChangeAspect="1"/>
          </p:cNvPicPr>
          <p:nvPr>
            <p:ph idx="1"/>
          </p:nvPr>
        </p:nvPicPr>
        <p:blipFill>
          <a:blip r:embed="rId2" cstate="print"/>
          <a:srcRect t="372" r="16279"/>
          <a:stretch>
            <a:fillRect/>
          </a:stretch>
        </p:blipFill>
        <p:spPr>
          <a:xfrm>
            <a:off x="1219200" y="2362200"/>
            <a:ext cx="2743200" cy="3917270"/>
          </a:xfrm>
        </p:spPr>
      </p:pic>
      <p:pic>
        <p:nvPicPr>
          <p:cNvPr id="5" name="Picture 4" descr="Hillary+Clinton+Secretary+State+Hillary+Clinton+i2L6I9g1f7tl.jpg"/>
          <p:cNvPicPr>
            <a:picLocks noChangeAspect="1"/>
          </p:cNvPicPr>
          <p:nvPr/>
        </p:nvPicPr>
        <p:blipFill>
          <a:blip r:embed="rId3" cstate="print"/>
          <a:stretch>
            <a:fillRect/>
          </a:stretch>
        </p:blipFill>
        <p:spPr>
          <a:xfrm>
            <a:off x="4876800" y="1524000"/>
            <a:ext cx="2946400" cy="4419600"/>
          </a:xfrm>
          <a:prstGeom prst="rect">
            <a:avLst/>
          </a:prstGeom>
        </p:spPr>
      </p:pic>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PERSONAL SPACE</a:t>
            </a:r>
            <a:endParaRPr lang="en-US" dirty="0"/>
          </a:p>
        </p:txBody>
      </p:sp>
      <p:pic>
        <p:nvPicPr>
          <p:cNvPr id="4" name="Content Placeholder 3" descr="88479-595-team-powerful-women-cropjpg[1].jpg"/>
          <p:cNvPicPr>
            <a:picLocks noGrp="1" noChangeAspect="1"/>
          </p:cNvPicPr>
          <p:nvPr>
            <p:ph idx="1"/>
          </p:nvPr>
        </p:nvPicPr>
        <p:blipFill>
          <a:blip r:embed="rId2" cstate="print"/>
          <a:stretch>
            <a:fillRect/>
          </a:stretch>
        </p:blipFill>
        <p:spPr>
          <a:xfrm>
            <a:off x="3886200" y="1143000"/>
            <a:ext cx="3886200" cy="5477692"/>
          </a:xfrm>
        </p:spPr>
      </p:pic>
      <p:sp>
        <p:nvSpPr>
          <p:cNvPr id="5" name="TextBox 4"/>
          <p:cNvSpPr txBox="1"/>
          <p:nvPr/>
        </p:nvSpPr>
        <p:spPr>
          <a:xfrm>
            <a:off x="685800" y="1752600"/>
            <a:ext cx="2590800" cy="4154984"/>
          </a:xfrm>
          <a:prstGeom prst="rect">
            <a:avLst/>
          </a:prstGeom>
          <a:noFill/>
        </p:spPr>
        <p:txBody>
          <a:bodyPr wrap="square" rtlCol="0">
            <a:spAutoFit/>
          </a:bodyPr>
          <a:lstStyle/>
          <a:p>
            <a:r>
              <a:rPr lang="en-US" sz="4400" dirty="0" smtClean="0"/>
              <a:t>Respect personal space and stay at one arm distance.</a:t>
            </a:r>
            <a:endParaRPr lang="en-US" sz="4400" dirty="0"/>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4983162"/>
          </a:xfrm>
        </p:spPr>
        <p:txBody>
          <a:bodyPr>
            <a:normAutofit/>
          </a:bodyPr>
          <a:lstStyle/>
          <a:p>
            <a:r>
              <a:rPr lang="en-US" sz="5400" b="1" dirty="0" smtClean="0"/>
              <a:t>II- MASTER YOUR BEHAVIOR</a:t>
            </a:r>
            <a:endParaRPr lang="en-US" sz="5400" b="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It influences how other react and behave towards us…</a:t>
            </a:r>
            <a:endParaRPr lang="en-US" dirty="0"/>
          </a:p>
        </p:txBody>
      </p:sp>
      <p:pic>
        <p:nvPicPr>
          <p:cNvPr id="3" name="Picture 2" descr="introductions.jpg"/>
          <p:cNvPicPr>
            <a:picLocks noChangeAspect="1"/>
          </p:cNvPicPr>
          <p:nvPr/>
        </p:nvPicPr>
        <p:blipFill>
          <a:blip r:embed="rId2" cstate="print"/>
          <a:stretch>
            <a:fillRect/>
          </a:stretch>
        </p:blipFill>
        <p:spPr>
          <a:xfrm>
            <a:off x="1219200" y="1676400"/>
            <a:ext cx="6578600" cy="4933950"/>
          </a:xfrm>
          <a:prstGeom prst="rect">
            <a:avLst/>
          </a:prstGeom>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Frank Outlaw once said…</a:t>
            </a:r>
            <a:endParaRPr lang="en-US" sz="3200" dirty="0"/>
          </a:p>
        </p:txBody>
      </p:sp>
      <p:sp>
        <p:nvSpPr>
          <p:cNvPr id="5" name="Content Placeholder 4"/>
          <p:cNvSpPr>
            <a:spLocks noGrp="1"/>
          </p:cNvSpPr>
          <p:nvPr>
            <p:ph idx="1"/>
          </p:nvPr>
        </p:nvSpPr>
        <p:spPr>
          <a:xfrm>
            <a:off x="457200" y="1600200"/>
            <a:ext cx="8458200" cy="4525963"/>
          </a:xfrm>
        </p:spPr>
        <p:txBody>
          <a:bodyPr/>
          <a:lstStyle/>
          <a:p>
            <a:r>
              <a:rPr lang="en-US" dirty="0" smtClean="0"/>
              <a:t>Watch your thoughts; they become words.</a:t>
            </a:r>
          </a:p>
          <a:p>
            <a:r>
              <a:rPr lang="en-US" dirty="0" smtClean="0"/>
              <a:t>Watch your words; they become actions.</a:t>
            </a:r>
          </a:p>
          <a:p>
            <a:r>
              <a:rPr lang="en-US" dirty="0" smtClean="0"/>
              <a:t>Watch your actions; they become habits.</a:t>
            </a:r>
          </a:p>
          <a:p>
            <a:r>
              <a:rPr lang="en-US" dirty="0" smtClean="0"/>
              <a:t>Watch your habits; they become character.</a:t>
            </a:r>
          </a:p>
          <a:p>
            <a:r>
              <a:rPr lang="en-US" dirty="0" smtClean="0"/>
              <a:t>Watch your character; it becomes your destiny.</a:t>
            </a:r>
            <a:endParaRPr lang="en-US" dirty="0"/>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78362"/>
          </a:xfrm>
        </p:spPr>
        <p:txBody>
          <a:bodyPr/>
          <a:lstStyle/>
          <a:p>
            <a:r>
              <a:rPr lang="en-US" dirty="0" smtClean="0"/>
              <a:t>Actions and attitudes</a:t>
            </a:r>
            <a:endParaRPr lang="en-US" dirty="0"/>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SMILE !!!!!!!</a:t>
            </a:r>
            <a:endParaRPr lang="en-US" dirty="0"/>
          </a:p>
        </p:txBody>
      </p:sp>
      <p:pic>
        <p:nvPicPr>
          <p:cNvPr id="4" name="Content Placeholder 3" descr="Lone%20Wolf.jpg"/>
          <p:cNvPicPr>
            <a:picLocks noGrp="1" noChangeAspect="1"/>
          </p:cNvPicPr>
          <p:nvPr>
            <p:ph idx="1"/>
          </p:nvPr>
        </p:nvPicPr>
        <p:blipFill>
          <a:blip r:embed="rId2" cstate="print"/>
          <a:stretch>
            <a:fillRect/>
          </a:stretch>
        </p:blipFill>
        <p:spPr>
          <a:xfrm>
            <a:off x="1066800" y="1234281"/>
            <a:ext cx="7086600" cy="5314950"/>
          </a:xfrm>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easiest and most difficult action and attitude…</a:t>
            </a:r>
            <a:endParaRPr lang="en-US" dirty="0"/>
          </a:p>
        </p:txBody>
      </p:sp>
      <p:sp>
        <p:nvSpPr>
          <p:cNvPr id="3" name="Content Placeholder 2"/>
          <p:cNvSpPr>
            <a:spLocks noGrp="1"/>
          </p:cNvSpPr>
          <p:nvPr>
            <p:ph idx="1"/>
          </p:nvPr>
        </p:nvSpPr>
        <p:spPr>
          <a:xfrm>
            <a:off x="457200" y="1600201"/>
            <a:ext cx="8229600" cy="3581400"/>
          </a:xfrm>
        </p:spPr>
        <p:txBody>
          <a:bodyPr>
            <a:normAutofit fontScale="92500" lnSpcReduction="10000"/>
          </a:bodyPr>
          <a:lstStyle/>
          <a:p>
            <a:r>
              <a:rPr lang="en-US" dirty="0" smtClean="0"/>
              <a:t>Smile while greeting</a:t>
            </a:r>
          </a:p>
          <a:p>
            <a:r>
              <a:rPr lang="en-US" dirty="0" smtClean="0"/>
              <a:t>Smile while answering the phone</a:t>
            </a:r>
          </a:p>
          <a:p>
            <a:r>
              <a:rPr lang="en-US" dirty="0" smtClean="0"/>
              <a:t>Smile while introducing yourself</a:t>
            </a:r>
          </a:p>
          <a:p>
            <a:r>
              <a:rPr lang="en-US" dirty="0" smtClean="0"/>
              <a:t>Smile while offering a drink, coffee or chocolate…</a:t>
            </a:r>
          </a:p>
          <a:p>
            <a:r>
              <a:rPr lang="en-US" dirty="0" smtClean="0"/>
              <a:t>Smile while helping</a:t>
            </a:r>
          </a:p>
          <a:p>
            <a:r>
              <a:rPr lang="en-US" dirty="0" smtClean="0"/>
              <a:t>Smile while giving a message</a:t>
            </a:r>
          </a:p>
          <a:p>
            <a:r>
              <a:rPr lang="en-US" dirty="0" smtClean="0"/>
              <a:t>…</a:t>
            </a:r>
            <a:endParaRPr lang="en-US" dirty="0"/>
          </a:p>
        </p:txBody>
      </p:sp>
      <p:sp>
        <p:nvSpPr>
          <p:cNvPr id="4" name="TextBox 3"/>
          <p:cNvSpPr txBox="1"/>
          <p:nvPr/>
        </p:nvSpPr>
        <p:spPr>
          <a:xfrm>
            <a:off x="304800" y="5334000"/>
            <a:ext cx="8458200" cy="830997"/>
          </a:xfrm>
          <a:prstGeom prst="rect">
            <a:avLst/>
          </a:prstGeom>
          <a:noFill/>
        </p:spPr>
        <p:txBody>
          <a:bodyPr wrap="square" rtlCol="0">
            <a:spAutoFit/>
          </a:bodyPr>
          <a:lstStyle/>
          <a:p>
            <a:r>
              <a:rPr lang="en-US" sz="4800" dirty="0" smtClean="0"/>
              <a:t>It is worth every single effort!!!</a:t>
            </a:r>
            <a:endParaRPr lang="en-US" sz="4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Greeting and Receiving</a:t>
            </a:r>
            <a:endParaRPr lang="en-US" dirty="0"/>
          </a:p>
        </p:txBody>
      </p:sp>
      <p:sp>
        <p:nvSpPr>
          <p:cNvPr id="5" name="Content Placeholder 4"/>
          <p:cNvSpPr>
            <a:spLocks noGrp="1"/>
          </p:cNvSpPr>
          <p:nvPr>
            <p:ph sz="half" idx="2"/>
          </p:nvPr>
        </p:nvSpPr>
        <p:spPr>
          <a:xfrm>
            <a:off x="1676400" y="1905000"/>
            <a:ext cx="5715000" cy="4038600"/>
          </a:xfrm>
        </p:spPr>
        <p:txBody>
          <a:bodyPr>
            <a:normAutofit/>
          </a:bodyPr>
          <a:lstStyle/>
          <a:p>
            <a:pPr>
              <a:buNone/>
            </a:pPr>
            <a:endParaRPr lang="en-US" dirty="0" smtClean="0"/>
          </a:p>
          <a:p>
            <a:pPr>
              <a:buNone/>
            </a:pPr>
            <a:r>
              <a:rPr lang="en-US" dirty="0" smtClean="0"/>
              <a:t>“ Good afternoon Mr. Najjar...”</a:t>
            </a:r>
          </a:p>
          <a:p>
            <a:pPr>
              <a:buNone/>
            </a:pPr>
            <a:r>
              <a:rPr lang="en-US" dirty="0" smtClean="0"/>
              <a:t>“ How are you Mr. Najjar?”</a:t>
            </a:r>
          </a:p>
          <a:p>
            <a:pPr>
              <a:buNone/>
            </a:pPr>
            <a:r>
              <a:rPr lang="en-US" dirty="0" smtClean="0"/>
              <a:t>“ Would you like something to drink?”</a:t>
            </a:r>
          </a:p>
          <a:p>
            <a:pPr>
              <a:buNone/>
            </a:pPr>
            <a:r>
              <a:rPr lang="en-US" dirty="0" smtClean="0"/>
              <a:t>“ Welcome Sir, How may I help you?”</a:t>
            </a:r>
          </a:p>
          <a:p>
            <a:pPr>
              <a:buNone/>
            </a:pPr>
            <a:r>
              <a:rPr lang="en-US" dirty="0" smtClean="0"/>
              <a:t>“ Sorry I can’t disturb Mr. Diab right now. May I help you? May I take the info? May we call you ?”</a:t>
            </a:r>
            <a:endParaRPr lang="en-US" dirty="0"/>
          </a:p>
        </p:txBody>
      </p:sp>
      <p:sp>
        <p:nvSpPr>
          <p:cNvPr id="6" name="TextBox 5"/>
          <p:cNvSpPr txBox="1"/>
          <p:nvPr/>
        </p:nvSpPr>
        <p:spPr>
          <a:xfrm>
            <a:off x="1371600" y="1143000"/>
            <a:ext cx="6629400" cy="646331"/>
          </a:xfrm>
          <a:prstGeom prst="rect">
            <a:avLst/>
          </a:prstGeom>
          <a:noFill/>
        </p:spPr>
        <p:txBody>
          <a:bodyPr wrap="square" rtlCol="0">
            <a:spAutoFit/>
          </a:bodyPr>
          <a:lstStyle/>
          <a:p>
            <a:pPr>
              <a:buNone/>
            </a:pPr>
            <a:r>
              <a:rPr lang="en-US" sz="3600" dirty="0" smtClean="0">
                <a:solidFill>
                  <a:srgbClr val="FF0000"/>
                </a:solidFill>
              </a:rPr>
              <a:t>Cordial, Professional and Friendly:</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Handshakes</a:t>
            </a:r>
            <a:endParaRPr lang="en-US" dirty="0"/>
          </a:p>
        </p:txBody>
      </p:sp>
      <p:pic>
        <p:nvPicPr>
          <p:cNvPr id="4" name="Content Placeholder 3" descr="Business-etiquette-300x299.jpg"/>
          <p:cNvPicPr>
            <a:picLocks noGrp="1" noChangeAspect="1"/>
          </p:cNvPicPr>
          <p:nvPr>
            <p:ph idx="1"/>
          </p:nvPr>
        </p:nvPicPr>
        <p:blipFill>
          <a:blip r:embed="rId3" cstate="print"/>
          <a:stretch>
            <a:fillRect/>
          </a:stretch>
        </p:blipFill>
        <p:spPr>
          <a:xfrm>
            <a:off x="1142999" y="1447800"/>
            <a:ext cx="7176303" cy="4724400"/>
          </a:xfrm>
        </p:spPr>
      </p:pic>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Handshakes talk…</a:t>
            </a:r>
            <a:endParaRPr lang="en-US" dirty="0"/>
          </a:p>
        </p:txBody>
      </p:sp>
      <p:pic>
        <p:nvPicPr>
          <p:cNvPr id="4" name="Content Placeholder 3" descr="hand_4.jpg"/>
          <p:cNvPicPr>
            <a:picLocks noGrp="1" noChangeAspect="1"/>
          </p:cNvPicPr>
          <p:nvPr>
            <p:ph idx="1"/>
          </p:nvPr>
        </p:nvPicPr>
        <p:blipFill>
          <a:blip r:embed="rId2" cstate="print"/>
          <a:stretch>
            <a:fillRect/>
          </a:stretch>
        </p:blipFill>
        <p:spPr>
          <a:xfrm>
            <a:off x="5791200" y="4953000"/>
            <a:ext cx="2677615" cy="1148556"/>
          </a:xfrm>
        </p:spPr>
      </p:pic>
      <p:pic>
        <p:nvPicPr>
          <p:cNvPr id="5" name="Picture 4" descr="Psychology%20Today_Politician%20Handshake.jpg"/>
          <p:cNvPicPr>
            <a:picLocks noChangeAspect="1"/>
          </p:cNvPicPr>
          <p:nvPr/>
        </p:nvPicPr>
        <p:blipFill>
          <a:blip r:embed="rId3" cstate="print"/>
          <a:stretch>
            <a:fillRect/>
          </a:stretch>
        </p:blipFill>
        <p:spPr>
          <a:xfrm>
            <a:off x="3505200" y="4724400"/>
            <a:ext cx="2137954" cy="1398662"/>
          </a:xfrm>
          <a:prstGeom prst="rect">
            <a:avLst/>
          </a:prstGeom>
        </p:spPr>
      </p:pic>
      <p:pic>
        <p:nvPicPr>
          <p:cNvPr id="6" name="Picture 5" descr="handshakem.jpg"/>
          <p:cNvPicPr>
            <a:picLocks noChangeAspect="1"/>
          </p:cNvPicPr>
          <p:nvPr/>
        </p:nvPicPr>
        <p:blipFill>
          <a:blip r:embed="rId4" cstate="print"/>
          <a:stretch>
            <a:fillRect/>
          </a:stretch>
        </p:blipFill>
        <p:spPr>
          <a:xfrm>
            <a:off x="3505200" y="2362200"/>
            <a:ext cx="1984279" cy="1964436"/>
          </a:xfrm>
          <a:prstGeom prst="rect">
            <a:avLst/>
          </a:prstGeom>
        </p:spPr>
      </p:pic>
      <p:pic>
        <p:nvPicPr>
          <p:cNvPr id="8" name="Picture 7" descr="HandShake.jpg"/>
          <p:cNvPicPr>
            <a:picLocks noChangeAspect="1"/>
          </p:cNvPicPr>
          <p:nvPr/>
        </p:nvPicPr>
        <p:blipFill>
          <a:blip r:embed="rId5" cstate="print"/>
          <a:srcRect l="18153" t="1163" r="21765" b="1111"/>
          <a:stretch>
            <a:fillRect/>
          </a:stretch>
        </p:blipFill>
        <p:spPr>
          <a:xfrm>
            <a:off x="609600" y="2057400"/>
            <a:ext cx="2684207" cy="1981199"/>
          </a:xfrm>
          <a:prstGeom prst="rect">
            <a:avLst/>
          </a:prstGeom>
        </p:spPr>
      </p:pic>
      <p:pic>
        <p:nvPicPr>
          <p:cNvPr id="9" name="Picture 8" descr="6a00e553cf221888340120a4feef40970b-300wi.jpg"/>
          <p:cNvPicPr>
            <a:picLocks noChangeAspect="1"/>
          </p:cNvPicPr>
          <p:nvPr/>
        </p:nvPicPr>
        <p:blipFill>
          <a:blip r:embed="rId6" cstate="print"/>
          <a:srcRect t="2000" r="16000"/>
          <a:stretch>
            <a:fillRect/>
          </a:stretch>
        </p:blipFill>
        <p:spPr>
          <a:xfrm>
            <a:off x="5725886" y="2057400"/>
            <a:ext cx="2579914" cy="2006600"/>
          </a:xfrm>
          <a:prstGeom prst="rect">
            <a:avLst/>
          </a:prstGeom>
        </p:spPr>
      </p:pic>
      <p:pic>
        <p:nvPicPr>
          <p:cNvPr id="11" name="Picture 10" descr="No_Handshake.jpg"/>
          <p:cNvPicPr>
            <a:picLocks noChangeAspect="1"/>
          </p:cNvPicPr>
          <p:nvPr/>
        </p:nvPicPr>
        <p:blipFill>
          <a:blip r:embed="rId7" cstate="print"/>
          <a:stretch>
            <a:fillRect/>
          </a:stretch>
        </p:blipFill>
        <p:spPr>
          <a:xfrm>
            <a:off x="914400" y="4648200"/>
            <a:ext cx="2024895" cy="1447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important!</a:t>
            </a:r>
            <a:endParaRPr lang="en-US" dirty="0"/>
          </a:p>
        </p:txBody>
      </p:sp>
      <p:pic>
        <p:nvPicPr>
          <p:cNvPr id="4" name="Content Placeholder 3" descr="Etiquettev.jpg"/>
          <p:cNvPicPr>
            <a:picLocks noGrp="1" noChangeAspect="1"/>
          </p:cNvPicPr>
          <p:nvPr>
            <p:ph idx="1"/>
          </p:nvPr>
        </p:nvPicPr>
        <p:blipFill>
          <a:blip r:embed="rId2" cstate="print"/>
          <a:stretch>
            <a:fillRect/>
          </a:stretch>
        </p:blipFill>
        <p:spPr>
          <a:xfrm>
            <a:off x="2286000" y="1371600"/>
            <a:ext cx="4525963" cy="4525963"/>
          </a:xfrm>
          <a:ln>
            <a:noFill/>
          </a:ln>
        </p:spPr>
      </p:pic>
      <p:cxnSp>
        <p:nvCxnSpPr>
          <p:cNvPr id="9" name="Straight Arrow Connector 8"/>
          <p:cNvCxnSpPr/>
          <p:nvPr/>
        </p:nvCxnSpPr>
        <p:spPr>
          <a:xfrm flipV="1">
            <a:off x="3581400" y="2286000"/>
            <a:ext cx="2057400" cy="12954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flipV="1">
            <a:off x="3352800" y="37338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10000" y="4343400"/>
            <a:ext cx="1066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62200" y="4572000"/>
            <a:ext cx="11430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Introductions</a:t>
            </a:r>
            <a:endParaRPr lang="en-US" dirty="0"/>
          </a:p>
        </p:txBody>
      </p:sp>
      <p:pic>
        <p:nvPicPr>
          <p:cNvPr id="4" name="Content Placeholder 3" descr="1-introductions.jpg"/>
          <p:cNvPicPr>
            <a:picLocks noGrp="1" noChangeAspect="1"/>
          </p:cNvPicPr>
          <p:nvPr>
            <p:ph idx="1"/>
          </p:nvPr>
        </p:nvPicPr>
        <p:blipFill>
          <a:blip r:embed="rId2" cstate="print"/>
          <a:stretch>
            <a:fillRect/>
          </a:stretch>
        </p:blipFill>
        <p:spPr>
          <a:xfrm>
            <a:off x="1676400" y="1137181"/>
            <a:ext cx="5791200" cy="5452002"/>
          </a:xfrm>
        </p:spPr>
      </p:pic>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97162"/>
          </a:xfrm>
        </p:spPr>
        <p:txBody>
          <a:bodyPr>
            <a:normAutofit fontScale="90000"/>
          </a:bodyPr>
          <a:lstStyle/>
          <a:p>
            <a:r>
              <a:rPr lang="en-US" dirty="0" smtClean="0"/>
              <a:t>Introduce the “less important” person to the “most important” person:</a:t>
            </a:r>
            <a:br>
              <a:rPr lang="en-US" dirty="0" smtClean="0"/>
            </a:br>
            <a:r>
              <a:rPr lang="en-US" dirty="0" smtClean="0"/>
              <a:t/>
            </a:r>
            <a:br>
              <a:rPr lang="en-US" dirty="0" smtClean="0"/>
            </a:br>
            <a:r>
              <a:rPr lang="en-US" sz="3200" dirty="0" smtClean="0"/>
              <a:t>(Mention the name of the higher status person first)</a:t>
            </a:r>
            <a:endParaRPr lang="en-US" dirty="0"/>
          </a:p>
        </p:txBody>
      </p:sp>
      <p:sp>
        <p:nvSpPr>
          <p:cNvPr id="3" name="Content Placeholder 2"/>
          <p:cNvSpPr>
            <a:spLocks noGrp="1"/>
          </p:cNvSpPr>
          <p:nvPr>
            <p:ph idx="1"/>
          </p:nvPr>
        </p:nvSpPr>
        <p:spPr>
          <a:xfrm>
            <a:off x="457200" y="3352800"/>
            <a:ext cx="8229600" cy="2773363"/>
          </a:xfrm>
        </p:spPr>
        <p:txBody>
          <a:bodyPr/>
          <a:lstStyle/>
          <a:p>
            <a:r>
              <a:rPr lang="en-US" i="1" dirty="0" smtClean="0"/>
              <a:t>Mr. Haddad, I’d like to present my daughter Mona.</a:t>
            </a:r>
          </a:p>
          <a:p>
            <a:r>
              <a:rPr lang="en-US" i="1" dirty="0" smtClean="0"/>
              <a:t>Mona, this is Mr. Kamal Haddad, the president of our company.</a:t>
            </a:r>
            <a:endParaRPr lang="en-US" i="1"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305800" cy="2133600"/>
          </a:xfrm>
        </p:spPr>
        <p:txBody>
          <a:bodyPr>
            <a:normAutofit fontScale="90000"/>
          </a:bodyPr>
          <a:lstStyle/>
          <a:p>
            <a:pPr algn="l"/>
            <a:r>
              <a:rPr lang="en-US" dirty="0" smtClean="0"/>
              <a:t>If you present yourself </a:t>
            </a:r>
            <a:r>
              <a:rPr lang="en-US" b="1" u="sng" dirty="0" smtClean="0"/>
              <a:t>visually and behaviorally </a:t>
            </a:r>
            <a:r>
              <a:rPr lang="en-US" dirty="0" smtClean="0"/>
              <a:t> as a successful person, others will respond to you accordingly.</a:t>
            </a:r>
            <a:endParaRPr lang="en-US" dirty="0"/>
          </a:p>
        </p:txBody>
      </p:sp>
      <p:pic>
        <p:nvPicPr>
          <p:cNvPr id="5" name="Content Placeholder 4" descr="men_power_suit[1].jpg"/>
          <p:cNvPicPr>
            <a:picLocks noGrp="1" noChangeAspect="1"/>
          </p:cNvPicPr>
          <p:nvPr>
            <p:ph idx="1"/>
          </p:nvPr>
        </p:nvPicPr>
        <p:blipFill>
          <a:blip r:embed="rId2" cstate="print"/>
          <a:srcRect l="20570" t="5546" r="13266" b="4949"/>
          <a:stretch>
            <a:fillRect/>
          </a:stretch>
        </p:blipFill>
        <p:spPr>
          <a:xfrm>
            <a:off x="4419600" y="2514600"/>
            <a:ext cx="2209800" cy="4080164"/>
          </a:xfrm>
        </p:spPr>
      </p:pic>
      <p:pic>
        <p:nvPicPr>
          <p:cNvPr id="4" name="Picture 3" descr="libbiebeforeafter_500_web[1]one.jpg"/>
          <p:cNvPicPr>
            <a:picLocks noChangeAspect="1"/>
          </p:cNvPicPr>
          <p:nvPr/>
        </p:nvPicPr>
        <p:blipFill>
          <a:blip r:embed="rId3" cstate="print"/>
          <a:srcRect l="24256" r="9163" b="23706"/>
          <a:stretch>
            <a:fillRect/>
          </a:stretch>
        </p:blipFill>
        <p:spPr>
          <a:xfrm>
            <a:off x="1905000" y="2438400"/>
            <a:ext cx="1752600" cy="4216412"/>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Exchanging Business Cards</a:t>
            </a:r>
            <a:endParaRPr lang="en-US" dirty="0"/>
          </a:p>
        </p:txBody>
      </p:sp>
      <p:pic>
        <p:nvPicPr>
          <p:cNvPr id="5" name="Content Placeholder 3" descr="business-cards-exchange[1].jpg"/>
          <p:cNvPicPr>
            <a:picLocks noChangeAspect="1"/>
          </p:cNvPicPr>
          <p:nvPr/>
        </p:nvPicPr>
        <p:blipFill>
          <a:blip r:embed="rId3" cstate="print"/>
          <a:srcRect t="33185" r="28333"/>
          <a:stretch>
            <a:fillRect/>
          </a:stretch>
        </p:blipFill>
        <p:spPr>
          <a:xfrm>
            <a:off x="1600200" y="1828800"/>
            <a:ext cx="6184129" cy="3827628"/>
          </a:xfrm>
          <a:prstGeom prst="rect">
            <a:avLst/>
          </a:prstGeom>
        </p:spPr>
      </p:pic>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11043[1].jpg"/>
          <p:cNvPicPr>
            <a:picLocks noChangeAspect="1"/>
          </p:cNvPicPr>
          <p:nvPr/>
        </p:nvPicPr>
        <p:blipFill>
          <a:blip r:embed="rId2" cstate="print"/>
          <a:stretch>
            <a:fillRect/>
          </a:stretch>
        </p:blipFill>
        <p:spPr>
          <a:xfrm>
            <a:off x="2057400" y="762000"/>
            <a:ext cx="5257720" cy="5257720"/>
          </a:xfrm>
          <a:prstGeom prst="rect">
            <a:avLst/>
          </a:prstGeom>
        </p:spPr>
      </p:pic>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Never!!!!!!</a:t>
            </a:r>
            <a:endParaRPr lang="en-US" dirty="0"/>
          </a:p>
        </p:txBody>
      </p:sp>
      <p:pic>
        <p:nvPicPr>
          <p:cNvPr id="4" name="Content Placeholder 3" descr="imagesCAJXBHLN.jpg"/>
          <p:cNvPicPr>
            <a:picLocks noGrp="1" noChangeAspect="1"/>
          </p:cNvPicPr>
          <p:nvPr>
            <p:ph idx="1"/>
          </p:nvPr>
        </p:nvPicPr>
        <p:blipFill>
          <a:blip r:embed="rId2" cstate="print"/>
          <a:srcRect r="7345" b="1190"/>
          <a:stretch>
            <a:fillRect/>
          </a:stretch>
        </p:blipFill>
        <p:spPr>
          <a:xfrm>
            <a:off x="2362200" y="1371600"/>
            <a:ext cx="4377389" cy="4524833"/>
          </a:xfrm>
        </p:spPr>
      </p:pic>
      <p:cxnSp>
        <p:nvCxnSpPr>
          <p:cNvPr id="6" name="Straight Connector 5"/>
          <p:cNvCxnSpPr/>
          <p:nvPr/>
        </p:nvCxnSpPr>
        <p:spPr>
          <a:xfrm rot="5400000">
            <a:off x="2286000" y="1447800"/>
            <a:ext cx="4495800" cy="434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2286000" y="1447800"/>
            <a:ext cx="4495800" cy="434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0383853">
            <a:off x="7802615" y="4144996"/>
            <a:ext cx="1219200" cy="923330"/>
          </a:xfrm>
          <a:prstGeom prst="rect">
            <a:avLst/>
          </a:prstGeom>
          <a:noFill/>
        </p:spPr>
        <p:txBody>
          <a:bodyPr wrap="square" rtlCol="0">
            <a:spAutoFit/>
          </a:bodyPr>
          <a:lstStyle/>
          <a:p>
            <a:r>
              <a:rPr lang="en-US" sz="5400" b="1" dirty="0" smtClean="0"/>
              <a:t>NO</a:t>
            </a:r>
            <a:endParaRPr lang="en-US" sz="5400" b="1" dirty="0"/>
          </a:p>
        </p:txBody>
      </p:sp>
      <p:sp>
        <p:nvSpPr>
          <p:cNvPr id="11" name="TextBox 10"/>
          <p:cNvSpPr txBox="1"/>
          <p:nvPr/>
        </p:nvSpPr>
        <p:spPr>
          <a:xfrm rot="20383853">
            <a:off x="533400" y="3352800"/>
            <a:ext cx="1219200" cy="923330"/>
          </a:xfrm>
          <a:prstGeom prst="rect">
            <a:avLst/>
          </a:prstGeom>
          <a:noFill/>
        </p:spPr>
        <p:txBody>
          <a:bodyPr wrap="square" rtlCol="0">
            <a:spAutoFit/>
          </a:bodyPr>
          <a:lstStyle/>
          <a:p>
            <a:r>
              <a:rPr lang="en-US" sz="5400" b="1" dirty="0" smtClean="0"/>
              <a:t>NO</a:t>
            </a:r>
            <a:endParaRPr lang="en-US" sz="5400" b="1" dirty="0"/>
          </a:p>
        </p:txBody>
      </p:sp>
      <p:sp>
        <p:nvSpPr>
          <p:cNvPr id="12" name="TextBox 11"/>
          <p:cNvSpPr txBox="1"/>
          <p:nvPr/>
        </p:nvSpPr>
        <p:spPr>
          <a:xfrm rot="20383853">
            <a:off x="6827787" y="1630395"/>
            <a:ext cx="1219200" cy="923330"/>
          </a:xfrm>
          <a:prstGeom prst="rect">
            <a:avLst/>
          </a:prstGeom>
          <a:noFill/>
        </p:spPr>
        <p:txBody>
          <a:bodyPr wrap="square" rtlCol="0">
            <a:spAutoFit/>
          </a:bodyPr>
          <a:lstStyle/>
          <a:p>
            <a:r>
              <a:rPr lang="en-US" sz="5400" b="1" dirty="0" smtClean="0"/>
              <a:t>NO</a:t>
            </a:r>
            <a:endParaRPr lang="en-US" sz="5400" b="1" dirty="0"/>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your business card!</a:t>
            </a:r>
            <a:endParaRPr lang="en-US" dirty="0"/>
          </a:p>
        </p:txBody>
      </p:sp>
      <p:sp>
        <p:nvSpPr>
          <p:cNvPr id="3" name="Content Placeholder 2"/>
          <p:cNvSpPr>
            <a:spLocks noGrp="1"/>
          </p:cNvSpPr>
          <p:nvPr>
            <p:ph idx="1"/>
          </p:nvPr>
        </p:nvSpPr>
        <p:spPr>
          <a:xfrm>
            <a:off x="533400" y="2332037"/>
            <a:ext cx="8229600" cy="4525963"/>
          </a:xfrm>
        </p:spPr>
        <p:txBody>
          <a:bodyPr/>
          <a:lstStyle/>
          <a:p>
            <a:endParaRPr lang="en-US" dirty="0" smtClean="0"/>
          </a:p>
          <a:p>
            <a:endParaRPr lang="en-US" dirty="0"/>
          </a:p>
        </p:txBody>
      </p:sp>
      <p:pic>
        <p:nvPicPr>
          <p:cNvPr id="5" name="Picture 4" descr="Business-Card-Case-Good-Deal-[1].jpg"/>
          <p:cNvPicPr>
            <a:picLocks noChangeAspect="1"/>
          </p:cNvPicPr>
          <p:nvPr/>
        </p:nvPicPr>
        <p:blipFill>
          <a:blip r:embed="rId2" cstate="print"/>
          <a:stretch>
            <a:fillRect/>
          </a:stretch>
        </p:blipFill>
        <p:spPr>
          <a:xfrm>
            <a:off x="1219200" y="2057400"/>
            <a:ext cx="2514600" cy="2590800"/>
          </a:xfrm>
          <a:prstGeom prst="rect">
            <a:avLst/>
          </a:prstGeom>
        </p:spPr>
      </p:pic>
      <p:sp>
        <p:nvSpPr>
          <p:cNvPr id="6" name="TextBox 5"/>
          <p:cNvSpPr txBox="1"/>
          <p:nvPr/>
        </p:nvSpPr>
        <p:spPr>
          <a:xfrm>
            <a:off x="4114800" y="2590800"/>
            <a:ext cx="798617" cy="1569660"/>
          </a:xfrm>
          <a:prstGeom prst="rect">
            <a:avLst/>
          </a:prstGeom>
          <a:noFill/>
        </p:spPr>
        <p:txBody>
          <a:bodyPr wrap="square" rtlCol="0">
            <a:spAutoFit/>
          </a:bodyPr>
          <a:lstStyle/>
          <a:p>
            <a:r>
              <a:rPr lang="en-US" sz="9600" dirty="0" smtClean="0"/>
              <a:t>=</a:t>
            </a:r>
            <a:endParaRPr lang="en-US" sz="9600" dirty="0"/>
          </a:p>
        </p:txBody>
      </p:sp>
      <p:pic>
        <p:nvPicPr>
          <p:cNvPr id="7" name="Picture 6" descr="smp0006324.gif"/>
          <p:cNvPicPr>
            <a:picLocks noChangeAspect="1"/>
          </p:cNvPicPr>
          <p:nvPr/>
        </p:nvPicPr>
        <p:blipFill>
          <a:blip r:embed="rId3" cstate="print"/>
          <a:srcRect l="26702" r="27225" b="60733"/>
          <a:stretch>
            <a:fillRect/>
          </a:stretch>
        </p:blipFill>
        <p:spPr>
          <a:xfrm>
            <a:off x="5334000" y="1981200"/>
            <a:ext cx="2607758" cy="2496633"/>
          </a:xfrm>
          <a:prstGeom prst="rect">
            <a:avLst/>
          </a:prstGeom>
        </p:spPr>
      </p:pic>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001.jpg"/>
          <p:cNvPicPr>
            <a:picLocks noGrp="1" noChangeAspect="1"/>
          </p:cNvPicPr>
          <p:nvPr>
            <p:ph idx="1"/>
          </p:nvPr>
        </p:nvPicPr>
        <p:blipFill>
          <a:blip r:embed="rId2" cstate="print"/>
          <a:srcRect l="54632" t="35356" r="3684" b="17503"/>
          <a:stretch>
            <a:fillRect/>
          </a:stretch>
        </p:blipFill>
        <p:spPr>
          <a:xfrm>
            <a:off x="1981200" y="338667"/>
            <a:ext cx="4191000" cy="6519333"/>
          </a:xfrm>
        </p:spPr>
      </p:pic>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Escorting</a:t>
            </a:r>
            <a:endParaRPr lang="en-US" dirty="0"/>
          </a:p>
        </p:txBody>
      </p:sp>
      <p:sp>
        <p:nvSpPr>
          <p:cNvPr id="6" name="Content Placeholder 5"/>
          <p:cNvSpPr>
            <a:spLocks noGrp="1"/>
          </p:cNvSpPr>
          <p:nvPr>
            <p:ph idx="1"/>
          </p:nvPr>
        </p:nvSpPr>
        <p:spPr>
          <a:xfrm>
            <a:off x="381000" y="1447801"/>
            <a:ext cx="8534400" cy="990600"/>
          </a:xfrm>
        </p:spPr>
        <p:txBody>
          <a:bodyPr>
            <a:normAutofit/>
          </a:bodyPr>
          <a:lstStyle/>
          <a:p>
            <a:r>
              <a:rPr lang="en-US" dirty="0" smtClean="0"/>
              <a:t>Guests should </a:t>
            </a:r>
            <a:r>
              <a:rPr lang="en-US" i="1" dirty="0" smtClean="0"/>
              <a:t>always</a:t>
            </a:r>
            <a:r>
              <a:rPr lang="en-US" dirty="0" smtClean="0"/>
              <a:t> be escorted in and out.</a:t>
            </a:r>
            <a:endParaRPr lang="en-US" dirty="0"/>
          </a:p>
        </p:txBody>
      </p:sp>
      <p:pic>
        <p:nvPicPr>
          <p:cNvPr id="7" name="Picture 6" descr="article-page-main_ehow_images_a06_9u_uv_appropriate-formal-business-attire-women_-800x800.jpg"/>
          <p:cNvPicPr>
            <a:picLocks noChangeAspect="1"/>
          </p:cNvPicPr>
          <p:nvPr/>
        </p:nvPicPr>
        <p:blipFill>
          <a:blip r:embed="rId2" cstate="print"/>
          <a:stretch>
            <a:fillRect/>
          </a:stretch>
        </p:blipFill>
        <p:spPr>
          <a:xfrm>
            <a:off x="609600" y="2438400"/>
            <a:ext cx="2857500" cy="2670735"/>
          </a:xfrm>
          <a:prstGeom prst="rect">
            <a:avLst/>
          </a:prstGeom>
        </p:spPr>
      </p:pic>
      <p:pic>
        <p:nvPicPr>
          <p:cNvPr id="8" name="Picture 7" descr="our_clients.jpg"/>
          <p:cNvPicPr>
            <a:picLocks noChangeAspect="1"/>
          </p:cNvPicPr>
          <p:nvPr/>
        </p:nvPicPr>
        <p:blipFill>
          <a:blip r:embed="rId3" cstate="print"/>
          <a:stretch>
            <a:fillRect/>
          </a:stretch>
        </p:blipFill>
        <p:spPr>
          <a:xfrm>
            <a:off x="3810000" y="3352800"/>
            <a:ext cx="4572000" cy="2762250"/>
          </a:xfrm>
          <a:prstGeom prst="rect">
            <a:avLst/>
          </a:prstGeom>
        </p:spPr>
      </p:pic>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Voice</a:t>
            </a:r>
            <a:endParaRPr lang="en-US" dirty="0"/>
          </a:p>
        </p:txBody>
      </p:sp>
      <p:pic>
        <p:nvPicPr>
          <p:cNvPr id="4" name="Content Placeholder 3" descr="VoiceBroadcast_graphic.jpg"/>
          <p:cNvPicPr>
            <a:picLocks noGrp="1" noChangeAspect="1"/>
          </p:cNvPicPr>
          <p:nvPr>
            <p:ph sz="half" idx="1"/>
          </p:nvPr>
        </p:nvPicPr>
        <p:blipFill>
          <a:blip r:embed="rId2" cstate="print"/>
          <a:stretch>
            <a:fillRect/>
          </a:stretch>
        </p:blipFill>
        <p:spPr>
          <a:xfrm>
            <a:off x="6553200" y="3657600"/>
            <a:ext cx="2233111" cy="2895600"/>
          </a:xfrm>
        </p:spPr>
      </p:pic>
      <p:sp>
        <p:nvSpPr>
          <p:cNvPr id="5" name="Content Placeholder 4"/>
          <p:cNvSpPr>
            <a:spLocks noGrp="1"/>
          </p:cNvSpPr>
          <p:nvPr>
            <p:ph sz="half" idx="2"/>
          </p:nvPr>
        </p:nvSpPr>
        <p:spPr>
          <a:xfrm>
            <a:off x="609600" y="1295400"/>
            <a:ext cx="6477000" cy="5181600"/>
          </a:xfrm>
        </p:spPr>
        <p:txBody>
          <a:bodyPr/>
          <a:lstStyle/>
          <a:p>
            <a:r>
              <a:rPr lang="en-US" dirty="0" smtClean="0"/>
              <a:t>Speak clearly.</a:t>
            </a:r>
          </a:p>
          <a:p>
            <a:r>
              <a:rPr lang="en-US" dirty="0" smtClean="0"/>
              <a:t>Live your words.</a:t>
            </a:r>
          </a:p>
          <a:p>
            <a:r>
              <a:rPr lang="en-US" dirty="0" smtClean="0"/>
              <a:t>Articulate and pronounce your words well.</a:t>
            </a:r>
          </a:p>
          <a:p>
            <a:r>
              <a:rPr lang="en-US" dirty="0" smtClean="0"/>
              <a:t>Show confidence by lowering your tone.</a:t>
            </a:r>
          </a:p>
          <a:p>
            <a:r>
              <a:rPr lang="en-US" dirty="0" smtClean="0"/>
              <a:t>Pause a moment before important points.</a:t>
            </a:r>
          </a:p>
          <a:p>
            <a:r>
              <a:rPr lang="en-US" dirty="0" smtClean="0"/>
              <a:t>Rely on vocal variety by changing your tone and voice level. </a:t>
            </a:r>
            <a:endParaRPr lang="en-US" dirty="0"/>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Phone Etiquette</a:t>
            </a:r>
            <a:endParaRPr lang="en-US" dirty="0"/>
          </a:p>
        </p:txBody>
      </p:sp>
      <p:pic>
        <p:nvPicPr>
          <p:cNvPr id="8" name="Content Placeholder 7" descr="553353.jpg"/>
          <p:cNvPicPr>
            <a:picLocks noGrp="1" noChangeAspect="1"/>
          </p:cNvPicPr>
          <p:nvPr>
            <p:ph sz="half" idx="1"/>
          </p:nvPr>
        </p:nvPicPr>
        <p:blipFill>
          <a:blip r:embed="rId2" cstate="print"/>
          <a:srcRect l="16256" t="2222" r="45322" b="42222"/>
          <a:stretch>
            <a:fillRect/>
          </a:stretch>
        </p:blipFill>
        <p:spPr>
          <a:xfrm>
            <a:off x="533400" y="3259014"/>
            <a:ext cx="3505200" cy="3370385"/>
          </a:xfrm>
        </p:spPr>
      </p:pic>
      <p:pic>
        <p:nvPicPr>
          <p:cNvPr id="9" name="Content Placeholder 8" descr="business_women.jpg"/>
          <p:cNvPicPr>
            <a:picLocks noGrp="1" noChangeAspect="1"/>
          </p:cNvPicPr>
          <p:nvPr>
            <p:ph sz="half" idx="2"/>
          </p:nvPr>
        </p:nvPicPr>
        <p:blipFill>
          <a:blip r:embed="rId3" cstate="print"/>
          <a:stretch>
            <a:fillRect/>
          </a:stretch>
        </p:blipFill>
        <p:spPr>
          <a:xfrm>
            <a:off x="5029200" y="3276600"/>
            <a:ext cx="3386931" cy="3386931"/>
          </a:xfrm>
        </p:spPr>
      </p:pic>
      <p:sp>
        <p:nvSpPr>
          <p:cNvPr id="10" name="Oval Callout 9"/>
          <p:cNvSpPr/>
          <p:nvPr/>
        </p:nvSpPr>
        <p:spPr>
          <a:xfrm>
            <a:off x="1219200" y="1600200"/>
            <a:ext cx="3200400" cy="14478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09800" y="1981200"/>
            <a:ext cx="1828800" cy="461665"/>
          </a:xfrm>
          <a:prstGeom prst="rect">
            <a:avLst/>
          </a:prstGeom>
          <a:noFill/>
        </p:spPr>
        <p:txBody>
          <a:bodyPr wrap="square" rtlCol="0">
            <a:spAutoFit/>
          </a:bodyPr>
          <a:lstStyle/>
          <a:p>
            <a:r>
              <a:rPr lang="en-US" sz="2400" dirty="0" smtClean="0"/>
              <a:t>Hello!</a:t>
            </a:r>
            <a:endParaRPr lang="en-US" sz="2400" dirty="0"/>
          </a:p>
        </p:txBody>
      </p:sp>
      <p:sp>
        <p:nvSpPr>
          <p:cNvPr id="12" name="Oval Callout 11"/>
          <p:cNvSpPr/>
          <p:nvPr/>
        </p:nvSpPr>
        <p:spPr>
          <a:xfrm>
            <a:off x="5410200" y="1524000"/>
            <a:ext cx="3505200" cy="15240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flipH="1">
            <a:off x="5715000" y="1828800"/>
            <a:ext cx="2971800" cy="646331"/>
          </a:xfrm>
          <a:prstGeom prst="rect">
            <a:avLst/>
          </a:prstGeom>
          <a:noFill/>
        </p:spPr>
        <p:txBody>
          <a:bodyPr wrap="square" rtlCol="0">
            <a:spAutoFit/>
          </a:bodyPr>
          <a:lstStyle/>
          <a:p>
            <a:r>
              <a:rPr lang="en-US" b="1" dirty="0" smtClean="0"/>
              <a:t>APAVE Good morning,</a:t>
            </a:r>
          </a:p>
          <a:p>
            <a:r>
              <a:rPr lang="en-US" b="1" dirty="0" smtClean="0"/>
              <a:t>Lama speaking…</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3"/>
                                        </p:tgtEl>
                                        <p:attrNameLst>
                                          <p:attrName>style.visibility</p:attrName>
                                        </p:attrNameLst>
                                      </p:cBhvr>
                                      <p:to>
                                        <p:strVal val="visible"/>
                                      </p:to>
                                    </p:set>
                                    <p:anim calcmode="discrete" valueType="clr">
                                      <p:cBhvr override="childStyle">
                                        <p:cTn id="3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3"/>
                                        </p:tgtEl>
                                        <p:attrNameLst>
                                          <p:attrName>fillcolor</p:attrName>
                                        </p:attrNameLst>
                                      </p:cBhvr>
                                      <p:tavLst>
                                        <p:tav tm="0">
                                          <p:val>
                                            <p:clrVal>
                                              <a:schemeClr val="accent2"/>
                                            </p:clrVal>
                                          </p:val>
                                        </p:tav>
                                        <p:tav tm="50000">
                                          <p:val>
                                            <p:clrVal>
                                              <a:schemeClr val="hlink"/>
                                            </p:clrVal>
                                          </p:val>
                                        </p:tav>
                                      </p:tavLst>
                                    </p:anim>
                                    <p:set>
                                      <p:cBhvr>
                                        <p:cTn id="36"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 Etiquette</a:t>
            </a:r>
            <a:endParaRPr lang="en-US" dirty="0"/>
          </a:p>
        </p:txBody>
      </p:sp>
      <p:sp>
        <p:nvSpPr>
          <p:cNvPr id="3" name="Content Placeholder 2"/>
          <p:cNvSpPr>
            <a:spLocks noGrp="1"/>
          </p:cNvSpPr>
          <p:nvPr>
            <p:ph idx="1"/>
          </p:nvPr>
        </p:nvSpPr>
        <p:spPr>
          <a:xfrm>
            <a:off x="457200" y="1600200"/>
            <a:ext cx="8229600" cy="4953000"/>
          </a:xfrm>
        </p:spPr>
        <p:txBody>
          <a:bodyPr>
            <a:normAutofit fontScale="55000" lnSpcReduction="20000"/>
          </a:bodyPr>
          <a:lstStyle/>
          <a:p>
            <a:r>
              <a:rPr lang="en-US" dirty="0" smtClean="0"/>
              <a:t>1- Always answer with a smile.</a:t>
            </a:r>
          </a:p>
          <a:p>
            <a:r>
              <a:rPr lang="en-US" dirty="0" smtClean="0"/>
              <a:t>2-Answer within 3 rings.</a:t>
            </a:r>
          </a:p>
          <a:p>
            <a:r>
              <a:rPr lang="en-US" dirty="0" smtClean="0"/>
              <a:t>3- State the company’s name.</a:t>
            </a:r>
          </a:p>
          <a:p>
            <a:r>
              <a:rPr lang="en-US" dirty="0" smtClean="0"/>
              <a:t>4- Greet with good morning, good afternoon or good evening.</a:t>
            </a:r>
          </a:p>
          <a:p>
            <a:r>
              <a:rPr lang="en-US" dirty="0" smtClean="0"/>
              <a:t>5- State your name.</a:t>
            </a:r>
          </a:p>
          <a:p>
            <a:r>
              <a:rPr lang="en-US" dirty="0" smtClean="0"/>
              <a:t>6- Never address a caller as well as employees by his or her first name.</a:t>
            </a:r>
          </a:p>
          <a:p>
            <a:r>
              <a:rPr lang="en-US" dirty="0" smtClean="0"/>
              <a:t>7-</a:t>
            </a:r>
            <a:r>
              <a:rPr lang="en-US" b="1" dirty="0" smtClean="0"/>
              <a:t> Ask if you may </a:t>
            </a:r>
            <a:r>
              <a:rPr lang="en-US" dirty="0" smtClean="0"/>
              <a:t>take a message if the person needed is away from his or her desk.</a:t>
            </a:r>
          </a:p>
          <a:p>
            <a:r>
              <a:rPr lang="en-US" dirty="0" smtClean="0"/>
              <a:t>8- Take specific detailed message on paper.</a:t>
            </a:r>
          </a:p>
          <a:p>
            <a:r>
              <a:rPr lang="en-US" dirty="0" smtClean="0"/>
              <a:t>9- Have a brief summary before you hang up.</a:t>
            </a:r>
          </a:p>
          <a:p>
            <a:r>
              <a:rPr lang="en-US" dirty="0" smtClean="0"/>
              <a:t>10- For transfers…Listen to what or who the caller needs and then ask if you may transfer him or her to the proper person that could help.</a:t>
            </a:r>
          </a:p>
          <a:p>
            <a:r>
              <a:rPr lang="en-US" dirty="0" smtClean="0"/>
              <a:t>11- Never transfer a call without informing the person you are transferring to that he or she has a phone call and if possible giving them the name and reason to the call.</a:t>
            </a:r>
          </a:p>
          <a:p>
            <a:r>
              <a:rPr lang="en-US" dirty="0" smtClean="0"/>
              <a:t>12- Always finish the call with a thank you.</a:t>
            </a:r>
          </a:p>
          <a:p>
            <a:r>
              <a:rPr lang="en-US" dirty="0" smtClean="0"/>
              <a:t>13- Never hang up before the caller hangs up.</a:t>
            </a:r>
          </a:p>
          <a:p>
            <a:endParaRPr lang="en-US" dirty="0"/>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Answering Machine…</a:t>
            </a:r>
            <a:endParaRPr lang="en-US" dirty="0"/>
          </a:p>
        </p:txBody>
      </p:sp>
      <p:pic>
        <p:nvPicPr>
          <p:cNvPr id="4" name="Content Placeholder 3" descr="1541.jpg"/>
          <p:cNvPicPr>
            <a:picLocks noGrp="1" noChangeAspect="1"/>
          </p:cNvPicPr>
          <p:nvPr>
            <p:ph idx="1"/>
          </p:nvPr>
        </p:nvPicPr>
        <p:blipFill>
          <a:blip r:embed="rId2" cstate="print"/>
          <a:stretch>
            <a:fillRect/>
          </a:stretch>
        </p:blipFill>
        <p:spPr>
          <a:xfrm>
            <a:off x="609600" y="3524250"/>
            <a:ext cx="3333750" cy="3333750"/>
          </a:xfrm>
        </p:spPr>
      </p:pic>
      <p:sp>
        <p:nvSpPr>
          <p:cNvPr id="5" name="TextBox 4"/>
          <p:cNvSpPr txBox="1"/>
          <p:nvPr/>
        </p:nvSpPr>
        <p:spPr>
          <a:xfrm>
            <a:off x="2514600" y="1981200"/>
            <a:ext cx="5181600" cy="1477328"/>
          </a:xfrm>
          <a:prstGeom prst="rect">
            <a:avLst/>
          </a:prstGeom>
          <a:noFill/>
        </p:spPr>
        <p:txBody>
          <a:bodyPr wrap="square" rtlCol="0">
            <a:spAutoFit/>
          </a:bodyPr>
          <a:lstStyle/>
          <a:p>
            <a:r>
              <a:rPr lang="en-US" dirty="0" smtClean="0"/>
              <a:t>Hello, You have reached BF Holdings. Sorry we are closed. Our opening hours are Monday through Friday from 9am to 6pm. If you would like to leave a message after the beep we would be able (or glad or happy) to call  you back on Monday. Thank you!</a:t>
            </a:r>
            <a:endParaRPr lang="en-US" dirty="0"/>
          </a:p>
        </p:txBody>
      </p:sp>
      <p:sp>
        <p:nvSpPr>
          <p:cNvPr id="6" name="Oval Callout 5"/>
          <p:cNvSpPr/>
          <p:nvPr/>
        </p:nvSpPr>
        <p:spPr>
          <a:xfrm>
            <a:off x="2057400" y="1371600"/>
            <a:ext cx="6096000" cy="26670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agesCAAJCD46.jpg"/>
          <p:cNvPicPr>
            <a:picLocks noGrp="1" noChangeAspect="1"/>
          </p:cNvPicPr>
          <p:nvPr>
            <p:ph sz="half" idx="1"/>
          </p:nvPr>
        </p:nvPicPr>
        <p:blipFill>
          <a:blip r:embed="rId2" cstate="print"/>
          <a:srcRect l="12413" t="1370" r="27870" b="-2035"/>
          <a:stretch>
            <a:fillRect/>
          </a:stretch>
        </p:blipFill>
        <p:spPr>
          <a:xfrm>
            <a:off x="533400" y="2590800"/>
            <a:ext cx="3896140" cy="3657600"/>
          </a:xfrm>
        </p:spPr>
      </p:pic>
      <p:pic>
        <p:nvPicPr>
          <p:cNvPr id="8" name="Content Placeholder 7" descr="3641769527_2794d12621_o.jpg"/>
          <p:cNvPicPr>
            <a:picLocks noGrp="1" noChangeAspect="1"/>
          </p:cNvPicPr>
          <p:nvPr>
            <p:ph sz="half" idx="2"/>
          </p:nvPr>
        </p:nvPicPr>
        <p:blipFill>
          <a:blip r:embed="rId3" cstate="print"/>
          <a:stretch>
            <a:fillRect/>
          </a:stretch>
        </p:blipFill>
        <p:spPr>
          <a:xfrm>
            <a:off x="4648200" y="2514600"/>
            <a:ext cx="3581400" cy="3581400"/>
          </a:xfrm>
        </p:spPr>
      </p:pic>
      <p:sp>
        <p:nvSpPr>
          <p:cNvPr id="9" name="Title 2"/>
          <p:cNvSpPr txBox="1">
            <a:spLocks/>
          </p:cNvSpPr>
          <p:nvPr/>
        </p:nvSpPr>
        <p:spPr>
          <a:xfrm>
            <a:off x="381000" y="0"/>
            <a:ext cx="8305800" cy="2438400"/>
          </a:xfrm>
          <a:prstGeom prst="rect">
            <a:avLst/>
          </a:prstGeom>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If you present your</a:t>
            </a:r>
            <a:r>
              <a:rPr kumimoji="0" lang="en-US" sz="4400" b="0" i="0" u="none" strike="noStrike" kern="1200" cap="none" spc="0" normalizeH="0" noProof="0" dirty="0" smtClean="0">
                <a:ln>
                  <a:noFill/>
                </a:ln>
                <a:solidFill>
                  <a:schemeClr val="tx1"/>
                </a:solidFill>
                <a:effectLst/>
                <a:uLnTx/>
                <a:uFillTx/>
                <a:latin typeface="+mj-lt"/>
                <a:ea typeface="+mj-ea"/>
                <a:cs typeface="+mj-cs"/>
              </a:rPr>
              <a:t> work environment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1" i="0" u="sng" strike="noStrike" kern="1200" cap="none" spc="0" normalizeH="0" baseline="0" noProof="0" dirty="0" smtClean="0">
                <a:ln>
                  <a:noFill/>
                </a:ln>
                <a:solidFill>
                  <a:schemeClr val="tx1"/>
                </a:solidFill>
                <a:effectLst/>
                <a:uLnTx/>
                <a:uFillTx/>
                <a:latin typeface="+mj-lt"/>
                <a:ea typeface="+mj-ea"/>
                <a:cs typeface="+mj-cs"/>
              </a:rPr>
              <a:t>visually and behaviorally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as a successful and trustworthy environment , others will respond to you accordingly.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Gestures, Facial expressions and nervous habits</a:t>
            </a:r>
            <a:br>
              <a:rPr lang="en-US" dirty="0" smtClean="0"/>
            </a:br>
            <a:endParaRPr lang="en-US" dirty="0"/>
          </a:p>
        </p:txBody>
      </p:sp>
      <p:pic>
        <p:nvPicPr>
          <p:cNvPr id="4" name="Content Placeholder 3" descr="SuperStock_1829-37513.jpg"/>
          <p:cNvPicPr>
            <a:picLocks noGrp="1" noChangeAspect="1"/>
          </p:cNvPicPr>
          <p:nvPr>
            <p:ph idx="1"/>
          </p:nvPr>
        </p:nvPicPr>
        <p:blipFill>
          <a:blip r:embed="rId2" cstate="print"/>
          <a:srcRect r="35990" b="369"/>
          <a:stretch>
            <a:fillRect/>
          </a:stretch>
        </p:blipFill>
        <p:spPr>
          <a:xfrm>
            <a:off x="5638800" y="1828800"/>
            <a:ext cx="3025051" cy="3124200"/>
          </a:xfrm>
        </p:spPr>
      </p:pic>
      <p:sp>
        <p:nvSpPr>
          <p:cNvPr id="5" name="TextBox 4"/>
          <p:cNvSpPr txBox="1"/>
          <p:nvPr/>
        </p:nvSpPr>
        <p:spPr>
          <a:xfrm>
            <a:off x="609600" y="2209800"/>
            <a:ext cx="5029200" cy="2954655"/>
          </a:xfrm>
          <a:prstGeom prst="rect">
            <a:avLst/>
          </a:prstGeom>
          <a:noFill/>
        </p:spPr>
        <p:txBody>
          <a:bodyPr wrap="square" rtlCol="0">
            <a:spAutoFit/>
          </a:bodyPr>
          <a:lstStyle/>
          <a:p>
            <a:r>
              <a:rPr lang="en-US" sz="2800" dirty="0" smtClean="0"/>
              <a:t>1- Clearing throat</a:t>
            </a:r>
          </a:p>
          <a:p>
            <a:r>
              <a:rPr lang="en-US" sz="2800" dirty="0" smtClean="0"/>
              <a:t>2- Sniffing nose</a:t>
            </a:r>
          </a:p>
          <a:p>
            <a:r>
              <a:rPr lang="en-US" sz="2800" dirty="0" smtClean="0"/>
              <a:t>3-Holding hands in front of face</a:t>
            </a:r>
          </a:p>
          <a:p>
            <a:r>
              <a:rPr lang="en-US" sz="2800" dirty="0" smtClean="0"/>
              <a:t>4- Touching hair constantly</a:t>
            </a:r>
          </a:p>
          <a:p>
            <a:r>
              <a:rPr lang="en-US" sz="2800" dirty="0" smtClean="0"/>
              <a:t>5- Making noise with a pen or pencil</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4983162"/>
          </a:xfrm>
        </p:spPr>
        <p:txBody>
          <a:bodyPr>
            <a:normAutofit/>
          </a:bodyPr>
          <a:lstStyle/>
          <a:p>
            <a:r>
              <a:rPr lang="en-US" sz="5400" dirty="0" smtClean="0"/>
              <a:t>Business Meeting</a:t>
            </a:r>
            <a:endParaRPr lang="en-US" sz="5400" dirty="0"/>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 Prepared</a:t>
            </a:r>
            <a:endParaRPr lang="en-US" dirty="0"/>
          </a:p>
        </p:txBody>
      </p:sp>
      <p:pic>
        <p:nvPicPr>
          <p:cNvPr id="4" name="Content Placeholder 3" descr="unprepared cc.jpg"/>
          <p:cNvPicPr>
            <a:picLocks noGrp="1" noChangeAspect="1"/>
          </p:cNvPicPr>
          <p:nvPr>
            <p:ph idx="1"/>
          </p:nvPr>
        </p:nvPicPr>
        <p:blipFill>
          <a:blip r:embed="rId2" cstate="print"/>
          <a:stretch>
            <a:fillRect/>
          </a:stretch>
        </p:blipFill>
        <p:spPr>
          <a:xfrm>
            <a:off x="2385219" y="1676400"/>
            <a:ext cx="4244181" cy="4244181"/>
          </a:xfrm>
        </p:spPr>
      </p:pic>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fontScale="90000"/>
          </a:bodyPr>
          <a:lstStyle/>
          <a:p>
            <a:r>
              <a:rPr lang="en-US" dirty="0" smtClean="0"/>
              <a:t>Review, research and make a list of questions, comments and ideas BEFORE any meeting… </a:t>
            </a:r>
            <a:r>
              <a:rPr lang="en-US" sz="3100" dirty="0" smtClean="0"/>
              <a:t>(always have your right- hand free  and ready for handshakes)</a:t>
            </a:r>
            <a:endParaRPr lang="en-US" sz="3100" dirty="0"/>
          </a:p>
        </p:txBody>
      </p:sp>
      <p:pic>
        <p:nvPicPr>
          <p:cNvPr id="4" name="Content Placeholder 3" descr="article-page-main_ehow_images_a07_n7_m9_fun-staff-meeting-ideas-800x800.jpg"/>
          <p:cNvPicPr>
            <a:picLocks noGrp="1" noChangeAspect="1"/>
          </p:cNvPicPr>
          <p:nvPr>
            <p:ph idx="1"/>
          </p:nvPr>
        </p:nvPicPr>
        <p:blipFill>
          <a:blip r:embed="rId2" cstate="print"/>
          <a:stretch>
            <a:fillRect/>
          </a:stretch>
        </p:blipFill>
        <p:spPr>
          <a:xfrm>
            <a:off x="2133600" y="2706786"/>
            <a:ext cx="4191000" cy="3968468"/>
          </a:xfrm>
        </p:spPr>
      </p:pic>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Punctuality</a:t>
            </a:r>
            <a:endParaRPr lang="en-US" dirty="0"/>
          </a:p>
        </p:txBody>
      </p:sp>
      <p:pic>
        <p:nvPicPr>
          <p:cNvPr id="4" name="Content Placeholder 3" descr="punctual[1].jpg"/>
          <p:cNvPicPr>
            <a:picLocks noGrp="1" noChangeAspect="1"/>
          </p:cNvPicPr>
          <p:nvPr>
            <p:ph idx="1"/>
          </p:nvPr>
        </p:nvPicPr>
        <p:blipFill>
          <a:blip r:embed="rId3" cstate="print"/>
          <a:stretch>
            <a:fillRect/>
          </a:stretch>
        </p:blipFill>
        <p:spPr>
          <a:xfrm>
            <a:off x="914400" y="2133600"/>
            <a:ext cx="7335078" cy="4114800"/>
          </a:xfrm>
        </p:spPr>
      </p:pic>
      <p:sp>
        <p:nvSpPr>
          <p:cNvPr id="5" name="Cloud Callout 4"/>
          <p:cNvSpPr/>
          <p:nvPr/>
        </p:nvSpPr>
        <p:spPr>
          <a:xfrm>
            <a:off x="3581400" y="1143000"/>
            <a:ext cx="3124200" cy="1600200"/>
          </a:xfrm>
          <a:prstGeom prst="cloudCallout">
            <a:avLst/>
          </a:prstGeom>
          <a:no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3886200" y="1447800"/>
            <a:ext cx="2743200" cy="461665"/>
          </a:xfrm>
          <a:prstGeom prst="rect">
            <a:avLst/>
          </a:prstGeom>
          <a:noFill/>
        </p:spPr>
        <p:txBody>
          <a:bodyPr wrap="square" rtlCol="0">
            <a:spAutoFit/>
          </a:bodyPr>
          <a:lstStyle/>
          <a:p>
            <a:r>
              <a:rPr lang="en-US" sz="2400" dirty="0" smtClean="0"/>
              <a:t>How and what if??</a:t>
            </a:r>
            <a:endParaRPr lang="en-US" sz="2400" dirty="0"/>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down when to leave…</a:t>
            </a:r>
            <a:endParaRPr lang="en-US" dirty="0"/>
          </a:p>
        </p:txBody>
      </p:sp>
      <p:pic>
        <p:nvPicPr>
          <p:cNvPr id="4" name="Content Placeholder 3" descr="get-things-done.jpg"/>
          <p:cNvPicPr>
            <a:picLocks noGrp="1" noChangeAspect="1"/>
          </p:cNvPicPr>
          <p:nvPr>
            <p:ph idx="1"/>
          </p:nvPr>
        </p:nvPicPr>
        <p:blipFill>
          <a:blip r:embed="rId2" cstate="print"/>
          <a:stretch>
            <a:fillRect/>
          </a:stretch>
        </p:blipFill>
        <p:spPr>
          <a:xfrm>
            <a:off x="1524000" y="1524000"/>
            <a:ext cx="6019800" cy="3992078"/>
          </a:xfrm>
        </p:spPr>
      </p:pic>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for being late…</a:t>
            </a:r>
            <a:endParaRPr lang="en-US" dirty="0"/>
          </a:p>
        </p:txBody>
      </p:sp>
      <p:pic>
        <p:nvPicPr>
          <p:cNvPr id="4" name="Content Placeholder 3" descr="Man-on-Cell.jpg"/>
          <p:cNvPicPr>
            <a:picLocks noGrp="1" noChangeAspect="1"/>
          </p:cNvPicPr>
          <p:nvPr>
            <p:ph idx="1"/>
          </p:nvPr>
        </p:nvPicPr>
        <p:blipFill>
          <a:blip r:embed="rId2" cstate="print"/>
          <a:srcRect l="206" t="9330" r="26261" b="3227"/>
          <a:stretch>
            <a:fillRect/>
          </a:stretch>
        </p:blipFill>
        <p:spPr>
          <a:xfrm>
            <a:off x="228600" y="2286000"/>
            <a:ext cx="2755323" cy="3276600"/>
          </a:xfrm>
        </p:spPr>
      </p:pic>
      <p:pic>
        <p:nvPicPr>
          <p:cNvPr id="5" name="Picture 4" descr="stock-photo-a-handsome-business-man-running-late-for-a-meeting-2853237.jpg"/>
          <p:cNvPicPr>
            <a:picLocks noChangeAspect="1"/>
          </p:cNvPicPr>
          <p:nvPr/>
        </p:nvPicPr>
        <p:blipFill>
          <a:blip r:embed="rId3" cstate="print"/>
          <a:srcRect l="21872" r="22727" b="1406"/>
          <a:stretch>
            <a:fillRect/>
          </a:stretch>
        </p:blipFill>
        <p:spPr>
          <a:xfrm>
            <a:off x="3124200" y="2286000"/>
            <a:ext cx="2763450" cy="3276600"/>
          </a:xfrm>
          <a:prstGeom prst="rect">
            <a:avLst/>
          </a:prstGeom>
        </p:spPr>
      </p:pic>
      <p:pic>
        <p:nvPicPr>
          <p:cNvPr id="6" name="Picture 5" descr="meeting[1].jpg"/>
          <p:cNvPicPr>
            <a:picLocks noChangeAspect="1"/>
          </p:cNvPicPr>
          <p:nvPr/>
        </p:nvPicPr>
        <p:blipFill>
          <a:blip r:embed="rId4" cstate="print"/>
          <a:srcRect t="2381" r="25678" b="2213"/>
          <a:stretch>
            <a:fillRect/>
          </a:stretch>
        </p:blipFill>
        <p:spPr>
          <a:xfrm>
            <a:off x="6019800" y="2286000"/>
            <a:ext cx="2895600" cy="3284838"/>
          </a:xfrm>
          <a:prstGeom prst="rect">
            <a:avLst/>
          </a:prstGeom>
        </p:spPr>
      </p:pic>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4983162"/>
          </a:xfrm>
        </p:spPr>
        <p:txBody>
          <a:bodyPr>
            <a:normAutofit/>
          </a:bodyPr>
          <a:lstStyle/>
          <a:p>
            <a:r>
              <a:rPr lang="en-US" sz="5400" dirty="0" smtClean="0"/>
              <a:t>During a Meeting</a:t>
            </a:r>
            <a:endParaRPr lang="en-US" sz="5400" dirty="0"/>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Participating</a:t>
            </a:r>
            <a:endParaRPr lang="en-US" dirty="0"/>
          </a:p>
        </p:txBody>
      </p:sp>
      <p:pic>
        <p:nvPicPr>
          <p:cNvPr id="4" name="Picture 3" descr="listen_storytelling_image.jpg"/>
          <p:cNvPicPr>
            <a:picLocks noChangeAspect="1"/>
          </p:cNvPicPr>
          <p:nvPr/>
        </p:nvPicPr>
        <p:blipFill>
          <a:blip r:embed="rId3" cstate="print"/>
          <a:srcRect t="11933" r="39448" b="342"/>
          <a:stretch>
            <a:fillRect/>
          </a:stretch>
        </p:blipFill>
        <p:spPr>
          <a:xfrm>
            <a:off x="304800" y="1600200"/>
            <a:ext cx="2209800" cy="2071688"/>
          </a:xfrm>
          <a:prstGeom prst="rect">
            <a:avLst/>
          </a:prstGeom>
        </p:spPr>
      </p:pic>
      <p:pic>
        <p:nvPicPr>
          <p:cNvPr id="5" name="Picture 4" descr="375953-3377-28.jpg"/>
          <p:cNvPicPr>
            <a:picLocks noChangeAspect="1"/>
          </p:cNvPicPr>
          <p:nvPr/>
        </p:nvPicPr>
        <p:blipFill>
          <a:blip r:embed="rId4" cstate="print"/>
          <a:stretch>
            <a:fillRect/>
          </a:stretch>
        </p:blipFill>
        <p:spPr>
          <a:xfrm>
            <a:off x="2895600" y="1600200"/>
            <a:ext cx="3200400" cy="2116393"/>
          </a:xfrm>
          <a:prstGeom prst="rect">
            <a:avLst/>
          </a:prstGeom>
        </p:spPr>
      </p:pic>
      <p:pic>
        <p:nvPicPr>
          <p:cNvPr id="6" name="Picture 5" descr="boringmeeting.jpg"/>
          <p:cNvPicPr>
            <a:picLocks noChangeAspect="1"/>
          </p:cNvPicPr>
          <p:nvPr/>
        </p:nvPicPr>
        <p:blipFill>
          <a:blip r:embed="rId5" cstate="print"/>
          <a:srcRect l="46930" t="3394" r="18288" b="50213"/>
          <a:stretch>
            <a:fillRect/>
          </a:stretch>
        </p:blipFill>
        <p:spPr>
          <a:xfrm>
            <a:off x="6553200" y="1600200"/>
            <a:ext cx="1981200" cy="2058108"/>
          </a:xfrm>
          <a:prstGeom prst="rect">
            <a:avLst/>
          </a:prstGeom>
        </p:spPr>
      </p:pic>
      <p:pic>
        <p:nvPicPr>
          <p:cNvPr id="9" name="Content Placeholder 3" descr="SuperStock_1829-37513.jpg"/>
          <p:cNvPicPr>
            <a:picLocks noChangeAspect="1"/>
          </p:cNvPicPr>
          <p:nvPr/>
        </p:nvPicPr>
        <p:blipFill>
          <a:blip r:embed="rId6" cstate="print"/>
          <a:srcRect t="9947" r="45922" b="8702"/>
          <a:stretch>
            <a:fillRect/>
          </a:stretch>
        </p:blipFill>
        <p:spPr>
          <a:xfrm>
            <a:off x="304800" y="4343400"/>
            <a:ext cx="2362200" cy="2365661"/>
          </a:xfrm>
          <a:prstGeom prst="rect">
            <a:avLst/>
          </a:prstGeom>
        </p:spPr>
      </p:pic>
      <p:pic>
        <p:nvPicPr>
          <p:cNvPr id="10" name="Picture 9" descr="b05071.jpg"/>
          <p:cNvPicPr>
            <a:picLocks noChangeAspect="1"/>
          </p:cNvPicPr>
          <p:nvPr/>
        </p:nvPicPr>
        <p:blipFill>
          <a:blip r:embed="rId7" cstate="print"/>
          <a:srcRect l="14173" b="15294"/>
          <a:stretch>
            <a:fillRect/>
          </a:stretch>
        </p:blipFill>
        <p:spPr>
          <a:xfrm>
            <a:off x="3352800" y="4343400"/>
            <a:ext cx="2209800" cy="2334936"/>
          </a:xfrm>
          <a:prstGeom prst="rect">
            <a:avLst/>
          </a:prstGeom>
        </p:spPr>
      </p:pic>
      <p:pic>
        <p:nvPicPr>
          <p:cNvPr id="11" name="Picture 10" descr="friends-boring-meeting.jpg"/>
          <p:cNvPicPr>
            <a:picLocks noChangeAspect="1"/>
          </p:cNvPicPr>
          <p:nvPr/>
        </p:nvPicPr>
        <p:blipFill>
          <a:blip r:embed="rId8" cstate="print"/>
          <a:srcRect l="24122" t="1020" r="21111" b="27879"/>
          <a:stretch>
            <a:fillRect/>
          </a:stretch>
        </p:blipFill>
        <p:spPr>
          <a:xfrm>
            <a:off x="6096000" y="4343400"/>
            <a:ext cx="2587336" cy="2286000"/>
          </a:xfrm>
          <a:prstGeom prst="rect">
            <a:avLst/>
          </a:prstGeom>
        </p:spPr>
      </p:pic>
      <p:sp>
        <p:nvSpPr>
          <p:cNvPr id="27" name="TextBox 26"/>
          <p:cNvSpPr txBox="1"/>
          <p:nvPr/>
        </p:nvSpPr>
        <p:spPr>
          <a:xfrm>
            <a:off x="304800" y="990600"/>
            <a:ext cx="1447800" cy="584775"/>
          </a:xfrm>
          <a:prstGeom prst="rect">
            <a:avLst/>
          </a:prstGeom>
          <a:noFill/>
        </p:spPr>
        <p:txBody>
          <a:bodyPr wrap="square" rtlCol="0">
            <a:spAutoFit/>
          </a:bodyPr>
          <a:lstStyle/>
          <a:p>
            <a:r>
              <a:rPr lang="en-US" sz="3200" dirty="0" smtClean="0"/>
              <a:t>TO DO:</a:t>
            </a:r>
            <a:endParaRPr lang="en-US" sz="3200" dirty="0"/>
          </a:p>
        </p:txBody>
      </p:sp>
      <p:sp>
        <p:nvSpPr>
          <p:cNvPr id="28" name="TextBox 27"/>
          <p:cNvSpPr txBox="1"/>
          <p:nvPr/>
        </p:nvSpPr>
        <p:spPr>
          <a:xfrm>
            <a:off x="304800" y="3733800"/>
            <a:ext cx="2209800" cy="584775"/>
          </a:xfrm>
          <a:prstGeom prst="rect">
            <a:avLst/>
          </a:prstGeom>
          <a:noFill/>
        </p:spPr>
        <p:txBody>
          <a:bodyPr wrap="square" rtlCol="0">
            <a:spAutoFit/>
          </a:bodyPr>
          <a:lstStyle/>
          <a:p>
            <a:r>
              <a:rPr lang="en-US" sz="3200" dirty="0" smtClean="0">
                <a:solidFill>
                  <a:srgbClr val="FF0000"/>
                </a:solidFill>
              </a:rPr>
              <a:t>NOT</a:t>
            </a:r>
            <a:r>
              <a:rPr lang="en-US" sz="3200" dirty="0" smtClean="0"/>
              <a:t> TO DO:</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Positive </a:t>
            </a:r>
            <a:endParaRPr lang="en-US" dirty="0"/>
          </a:p>
        </p:txBody>
      </p:sp>
      <p:pic>
        <p:nvPicPr>
          <p:cNvPr id="3" name="Picture 2" descr="AngryManPT.jpg"/>
          <p:cNvPicPr>
            <a:picLocks noChangeAspect="1"/>
          </p:cNvPicPr>
          <p:nvPr/>
        </p:nvPicPr>
        <p:blipFill>
          <a:blip r:embed="rId3" cstate="print"/>
          <a:stretch>
            <a:fillRect/>
          </a:stretch>
        </p:blipFill>
        <p:spPr>
          <a:xfrm>
            <a:off x="228600" y="2209800"/>
            <a:ext cx="3860800" cy="2895600"/>
          </a:xfrm>
          <a:prstGeom prst="rect">
            <a:avLst/>
          </a:prstGeom>
        </p:spPr>
      </p:pic>
      <p:pic>
        <p:nvPicPr>
          <p:cNvPr id="4" name="Picture 3" descr="office_life[1].jpg"/>
          <p:cNvPicPr>
            <a:picLocks noChangeAspect="1"/>
          </p:cNvPicPr>
          <p:nvPr/>
        </p:nvPicPr>
        <p:blipFill>
          <a:blip r:embed="rId4" cstate="print"/>
          <a:stretch>
            <a:fillRect/>
          </a:stretch>
        </p:blipFill>
        <p:spPr>
          <a:xfrm>
            <a:off x="4419600" y="2209800"/>
            <a:ext cx="4343399" cy="2893789"/>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2- Builds Self-esteem/Self Respect</a:t>
            </a:r>
            <a:endParaRPr lang="en-US" dirty="0"/>
          </a:p>
        </p:txBody>
      </p:sp>
      <p:sp>
        <p:nvSpPr>
          <p:cNvPr id="4" name="Oval 3"/>
          <p:cNvSpPr/>
          <p:nvPr/>
        </p:nvSpPr>
        <p:spPr>
          <a:xfrm>
            <a:off x="685800" y="4267200"/>
            <a:ext cx="2743200" cy="914400"/>
          </a:xfrm>
          <a:prstGeom prst="ellipse">
            <a:avLst/>
          </a:prstGeom>
          <a:solidFill>
            <a:srgbClr val="66FFFF"/>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chemeClr val="tx1"/>
                </a:solidFill>
              </a:rPr>
              <a:t>SELF TALK</a:t>
            </a:r>
          </a:p>
        </p:txBody>
      </p:sp>
      <p:sp>
        <p:nvSpPr>
          <p:cNvPr id="5" name="Oval 4"/>
          <p:cNvSpPr/>
          <p:nvPr/>
        </p:nvSpPr>
        <p:spPr>
          <a:xfrm>
            <a:off x="2819400" y="1676400"/>
            <a:ext cx="3124200" cy="990600"/>
          </a:xfrm>
          <a:prstGeom prst="ellipse">
            <a:avLst/>
          </a:prstGeom>
          <a:solidFill>
            <a:srgbClr val="66FFFF"/>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chemeClr val="tx1"/>
                </a:solidFill>
              </a:rPr>
              <a:t>SELF IMAGE</a:t>
            </a:r>
            <a:endParaRPr lang="en-US" sz="3200" b="1" dirty="0">
              <a:solidFill>
                <a:schemeClr val="tx1"/>
              </a:solidFill>
            </a:endParaRPr>
          </a:p>
        </p:txBody>
      </p:sp>
      <p:sp>
        <p:nvSpPr>
          <p:cNvPr id="6" name="Oval 5"/>
          <p:cNvSpPr/>
          <p:nvPr/>
        </p:nvSpPr>
        <p:spPr>
          <a:xfrm>
            <a:off x="5257800" y="4114800"/>
            <a:ext cx="3505200" cy="1066800"/>
          </a:xfrm>
          <a:prstGeom prst="ellipse">
            <a:avLst/>
          </a:prstGeom>
          <a:solidFill>
            <a:srgbClr val="66FFFF"/>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t>PERFORMANCE</a:t>
            </a:r>
            <a:endParaRPr lang="en-US" sz="2800" b="1" dirty="0"/>
          </a:p>
        </p:txBody>
      </p:sp>
      <p:cxnSp>
        <p:nvCxnSpPr>
          <p:cNvPr id="8" name="Straight Arrow Connector 7"/>
          <p:cNvCxnSpPr/>
          <p:nvPr/>
        </p:nvCxnSpPr>
        <p:spPr>
          <a:xfrm rot="16200000" flipH="1">
            <a:off x="5486400" y="2743200"/>
            <a:ext cx="129540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657600" y="4724400"/>
            <a:ext cx="1371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47800" y="2667000"/>
            <a:ext cx="160020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48400" y="2971800"/>
            <a:ext cx="1401859" cy="523220"/>
          </a:xfrm>
          <a:prstGeom prst="rect">
            <a:avLst/>
          </a:prstGeom>
          <a:noFill/>
        </p:spPr>
        <p:txBody>
          <a:bodyPr wrap="none" rtlCol="0">
            <a:spAutoFit/>
          </a:bodyPr>
          <a:lstStyle/>
          <a:p>
            <a:r>
              <a:rPr lang="en-US" sz="2800" dirty="0" smtClean="0"/>
              <a:t>Controls</a:t>
            </a:r>
          </a:p>
        </p:txBody>
      </p:sp>
      <p:sp>
        <p:nvSpPr>
          <p:cNvPr id="12" name="TextBox 11"/>
          <p:cNvSpPr txBox="1"/>
          <p:nvPr/>
        </p:nvSpPr>
        <p:spPr>
          <a:xfrm>
            <a:off x="3581400" y="4876800"/>
            <a:ext cx="1713161" cy="523220"/>
          </a:xfrm>
          <a:prstGeom prst="rect">
            <a:avLst/>
          </a:prstGeom>
          <a:noFill/>
        </p:spPr>
        <p:txBody>
          <a:bodyPr wrap="none" rtlCol="0">
            <a:spAutoFit/>
          </a:bodyPr>
          <a:lstStyle/>
          <a:p>
            <a:r>
              <a:rPr lang="en-US" sz="2800" dirty="0" smtClean="0"/>
              <a:t>Stimulates</a:t>
            </a:r>
          </a:p>
        </p:txBody>
      </p:sp>
      <p:sp>
        <p:nvSpPr>
          <p:cNvPr id="13" name="TextBox 12"/>
          <p:cNvSpPr txBox="1"/>
          <p:nvPr/>
        </p:nvSpPr>
        <p:spPr>
          <a:xfrm>
            <a:off x="914400" y="3048000"/>
            <a:ext cx="1063112" cy="523220"/>
          </a:xfrm>
          <a:prstGeom prst="rect">
            <a:avLst/>
          </a:prstGeom>
          <a:noFill/>
        </p:spPr>
        <p:txBody>
          <a:bodyPr wrap="square" rtlCol="0">
            <a:spAutoFit/>
          </a:bodyPr>
          <a:lstStyle/>
          <a:p>
            <a:r>
              <a:rPr lang="en-US" sz="2800" dirty="0" smtClean="0"/>
              <a:t>Builds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0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p:bldP spid="12" grpId="0"/>
      <p:bldP spid="1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work</a:t>
            </a:r>
            <a:endParaRPr lang="en-US" dirty="0"/>
          </a:p>
        </p:txBody>
      </p:sp>
      <p:pic>
        <p:nvPicPr>
          <p:cNvPr id="5" name="Content Placeholder 4" descr="teambuilding1.png"/>
          <p:cNvPicPr>
            <a:picLocks noGrp="1" noChangeAspect="1"/>
          </p:cNvPicPr>
          <p:nvPr>
            <p:ph idx="1"/>
          </p:nvPr>
        </p:nvPicPr>
        <p:blipFill>
          <a:blip r:embed="rId3" cstate="print"/>
          <a:stretch>
            <a:fillRect/>
          </a:stretch>
        </p:blipFill>
        <p:spPr>
          <a:xfrm>
            <a:off x="1637631" y="2211805"/>
            <a:ext cx="5868737" cy="3302752"/>
          </a:xfrm>
        </p:spPr>
      </p:pic>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Being Productive </a:t>
            </a:r>
            <a:endParaRPr lang="en-US" dirty="0"/>
          </a:p>
        </p:txBody>
      </p:sp>
      <p:pic>
        <p:nvPicPr>
          <p:cNvPr id="5" name="Content Placeholder 4" descr="iStock_000004996421XSmall.jpg"/>
          <p:cNvPicPr>
            <a:picLocks noGrp="1" noChangeAspect="1"/>
          </p:cNvPicPr>
          <p:nvPr>
            <p:ph idx="1"/>
          </p:nvPr>
        </p:nvPicPr>
        <p:blipFill>
          <a:blip r:embed="rId3" cstate="print"/>
          <a:stretch>
            <a:fillRect/>
          </a:stretch>
        </p:blipFill>
        <p:spPr>
          <a:xfrm>
            <a:off x="838200" y="1337469"/>
            <a:ext cx="7360708" cy="5520531"/>
          </a:xfrm>
        </p:spPr>
      </p:pic>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single line to make “6”</a:t>
            </a:r>
            <a:endParaRPr lang="en-US" dirty="0"/>
          </a:p>
        </p:txBody>
      </p:sp>
      <p:sp>
        <p:nvSpPr>
          <p:cNvPr id="3" name="Content Placeholder 2"/>
          <p:cNvSpPr>
            <a:spLocks noGrp="1"/>
          </p:cNvSpPr>
          <p:nvPr>
            <p:ph idx="1"/>
          </p:nvPr>
        </p:nvSpPr>
        <p:spPr>
          <a:xfrm>
            <a:off x="457200" y="2514600"/>
            <a:ext cx="8229600" cy="3611563"/>
          </a:xfrm>
        </p:spPr>
        <p:txBody>
          <a:bodyPr>
            <a:normAutofit/>
          </a:bodyPr>
          <a:lstStyle/>
          <a:p>
            <a:pPr algn="ctr">
              <a:buNone/>
            </a:pPr>
            <a:r>
              <a:rPr lang="en-US" sz="11000" dirty="0" smtClean="0"/>
              <a:t>IX</a:t>
            </a:r>
            <a:endParaRPr lang="en-US" sz="11000" dirty="0"/>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Polite</a:t>
            </a:r>
            <a:endParaRPr lang="en-US" dirty="0"/>
          </a:p>
        </p:txBody>
      </p:sp>
      <p:pic>
        <p:nvPicPr>
          <p:cNvPr id="4" name="Picture 3" descr="bad-breathe.jpg"/>
          <p:cNvPicPr>
            <a:picLocks noChangeAspect="1"/>
          </p:cNvPicPr>
          <p:nvPr/>
        </p:nvPicPr>
        <p:blipFill>
          <a:blip r:embed="rId3" cstate="print"/>
          <a:srcRect l="14772" r="16844" b="55730"/>
          <a:stretch>
            <a:fillRect/>
          </a:stretch>
        </p:blipFill>
        <p:spPr>
          <a:xfrm>
            <a:off x="685800" y="1295400"/>
            <a:ext cx="2895600" cy="2544618"/>
          </a:xfrm>
          <a:prstGeom prst="rect">
            <a:avLst/>
          </a:prstGeom>
        </p:spPr>
      </p:pic>
      <p:pic>
        <p:nvPicPr>
          <p:cNvPr id="5" name="Picture 4" descr="3.jpg"/>
          <p:cNvPicPr>
            <a:picLocks noChangeAspect="1"/>
          </p:cNvPicPr>
          <p:nvPr/>
        </p:nvPicPr>
        <p:blipFill>
          <a:blip r:embed="rId4" cstate="print"/>
          <a:stretch>
            <a:fillRect/>
          </a:stretch>
        </p:blipFill>
        <p:spPr>
          <a:xfrm>
            <a:off x="609600" y="3962400"/>
            <a:ext cx="4381500" cy="2628900"/>
          </a:xfrm>
          <a:prstGeom prst="rect">
            <a:avLst/>
          </a:prstGeom>
        </p:spPr>
      </p:pic>
      <p:pic>
        <p:nvPicPr>
          <p:cNvPr id="6" name="Picture 5" descr="imagesCAF08D1J.jpg"/>
          <p:cNvPicPr>
            <a:picLocks noChangeAspect="1"/>
          </p:cNvPicPr>
          <p:nvPr/>
        </p:nvPicPr>
        <p:blipFill>
          <a:blip r:embed="rId5" cstate="print"/>
          <a:srcRect r="5024" b="13333"/>
          <a:stretch>
            <a:fillRect/>
          </a:stretch>
        </p:blipFill>
        <p:spPr>
          <a:xfrm>
            <a:off x="3733800" y="1219200"/>
            <a:ext cx="4898030" cy="2590800"/>
          </a:xfrm>
          <a:prstGeom prst="rect">
            <a:avLst/>
          </a:prstGeom>
        </p:spPr>
      </p:pic>
      <p:pic>
        <p:nvPicPr>
          <p:cNvPr id="7" name="Picture 6" descr="stock-photo-portrait-of-pretty-young-woman-looking-bored-while-sitting-at-home-59343664.jpg"/>
          <p:cNvPicPr>
            <a:picLocks noChangeAspect="1"/>
          </p:cNvPicPr>
          <p:nvPr/>
        </p:nvPicPr>
        <p:blipFill>
          <a:blip r:embed="rId6" cstate="print"/>
          <a:stretch>
            <a:fillRect/>
          </a:stretch>
        </p:blipFill>
        <p:spPr>
          <a:xfrm>
            <a:off x="5301700" y="4038600"/>
            <a:ext cx="3308902" cy="2590800"/>
          </a:xfrm>
          <a:prstGeom prst="rect">
            <a:avLst/>
          </a:prstGeom>
        </p:spPr>
      </p:pic>
      <p:sp>
        <p:nvSpPr>
          <p:cNvPr id="8" name="TextBox 7"/>
          <p:cNvSpPr txBox="1"/>
          <p:nvPr/>
        </p:nvSpPr>
        <p:spPr>
          <a:xfrm rot="19280140">
            <a:off x="-241887" y="818364"/>
            <a:ext cx="3550249" cy="830997"/>
          </a:xfrm>
          <a:prstGeom prst="rect">
            <a:avLst/>
          </a:prstGeom>
          <a:noFill/>
        </p:spPr>
        <p:txBody>
          <a:bodyPr wrap="square" rtlCol="0">
            <a:spAutoFit/>
          </a:bodyPr>
          <a:lstStyle/>
          <a:p>
            <a:r>
              <a:rPr lang="en-US" sz="4000" b="1" dirty="0" smtClean="0">
                <a:solidFill>
                  <a:srgbClr val="FF0000"/>
                </a:solidFill>
              </a:rPr>
              <a:t>DO </a:t>
            </a:r>
            <a:r>
              <a:rPr lang="en-US" sz="4800" b="1" dirty="0" smtClean="0">
                <a:solidFill>
                  <a:srgbClr val="FF0000"/>
                </a:solidFill>
              </a:rPr>
              <a:t>NOT</a:t>
            </a:r>
            <a:r>
              <a:rPr lang="en-US" sz="4000" b="1" dirty="0" smtClean="0">
                <a:solidFill>
                  <a:srgbClr val="FF0000"/>
                </a:solidFill>
              </a:rPr>
              <a:t> LIST!!</a:t>
            </a:r>
            <a:endParaRPr lang="en-US" sz="4000" b="1" dirty="0">
              <a:solidFill>
                <a:srgbClr val="FF0000"/>
              </a:solidFill>
            </a:endParaRPr>
          </a:p>
        </p:txBody>
      </p:sp>
      <p:cxnSp>
        <p:nvCxnSpPr>
          <p:cNvPr id="10" name="Straight Arrow Connector 9"/>
          <p:cNvCxnSpPr/>
          <p:nvPr/>
        </p:nvCxnSpPr>
        <p:spPr>
          <a:xfrm rot="5400000">
            <a:off x="6210300" y="1562100"/>
            <a:ext cx="533400" cy="304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Excellent Listener</a:t>
            </a:r>
            <a:endParaRPr lang="en-US" dirty="0"/>
          </a:p>
        </p:txBody>
      </p:sp>
      <p:pic>
        <p:nvPicPr>
          <p:cNvPr id="3" name="Picture 2" descr="listen_hear.jpg"/>
          <p:cNvPicPr>
            <a:picLocks noChangeAspect="1"/>
          </p:cNvPicPr>
          <p:nvPr/>
        </p:nvPicPr>
        <p:blipFill>
          <a:blip r:embed="rId2" cstate="print"/>
          <a:stretch>
            <a:fillRect/>
          </a:stretch>
        </p:blipFill>
        <p:spPr>
          <a:xfrm>
            <a:off x="1066800" y="1371600"/>
            <a:ext cx="1968500" cy="2590800"/>
          </a:xfrm>
          <a:prstGeom prst="rect">
            <a:avLst/>
          </a:prstGeom>
        </p:spPr>
      </p:pic>
      <p:pic>
        <p:nvPicPr>
          <p:cNvPr id="4" name="Picture 3" descr="listen_storytelling_image.jpg"/>
          <p:cNvPicPr>
            <a:picLocks noChangeAspect="1"/>
          </p:cNvPicPr>
          <p:nvPr/>
        </p:nvPicPr>
        <p:blipFill>
          <a:blip r:embed="rId3" cstate="print"/>
          <a:stretch>
            <a:fillRect/>
          </a:stretch>
        </p:blipFill>
        <p:spPr>
          <a:xfrm>
            <a:off x="3276600" y="4114800"/>
            <a:ext cx="4559299" cy="2557022"/>
          </a:xfrm>
          <a:prstGeom prst="rect">
            <a:avLst/>
          </a:prstGeom>
        </p:spPr>
      </p:pic>
      <p:pic>
        <p:nvPicPr>
          <p:cNvPr id="5" name="Picture 4" descr="listen.jpg"/>
          <p:cNvPicPr>
            <a:picLocks noChangeAspect="1"/>
          </p:cNvPicPr>
          <p:nvPr/>
        </p:nvPicPr>
        <p:blipFill>
          <a:blip r:embed="rId4" cstate="print"/>
          <a:stretch>
            <a:fillRect/>
          </a:stretch>
        </p:blipFill>
        <p:spPr>
          <a:xfrm>
            <a:off x="3276600" y="1143000"/>
            <a:ext cx="4419600" cy="2893791"/>
          </a:xfrm>
          <a:prstGeom prst="rect">
            <a:avLst/>
          </a:prstGeom>
        </p:spPr>
      </p:pic>
      <p:pic>
        <p:nvPicPr>
          <p:cNvPr id="6" name="Picture 5" descr="3133347219_4c16658dd5.jpg"/>
          <p:cNvPicPr>
            <a:picLocks noChangeAspect="1"/>
          </p:cNvPicPr>
          <p:nvPr/>
        </p:nvPicPr>
        <p:blipFill>
          <a:blip r:embed="rId5" cstate="print"/>
          <a:stretch>
            <a:fillRect/>
          </a:stretch>
        </p:blipFill>
        <p:spPr>
          <a:xfrm>
            <a:off x="1143000" y="4343400"/>
            <a:ext cx="1990974" cy="2209800"/>
          </a:xfrm>
          <a:prstGeom prst="rect">
            <a:avLst/>
          </a:prstGeom>
        </p:spPr>
      </p:pic>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Discretion</a:t>
            </a:r>
            <a:endParaRPr lang="en-US" dirty="0"/>
          </a:p>
        </p:txBody>
      </p:sp>
      <p:pic>
        <p:nvPicPr>
          <p:cNvPr id="4" name="Picture 3" descr="bad-breathe.jpg"/>
          <p:cNvPicPr>
            <a:picLocks noChangeAspect="1"/>
          </p:cNvPicPr>
          <p:nvPr/>
        </p:nvPicPr>
        <p:blipFill>
          <a:blip r:embed="rId2" cstate="print"/>
          <a:stretch>
            <a:fillRect/>
          </a:stretch>
        </p:blipFill>
        <p:spPr>
          <a:xfrm>
            <a:off x="2209800" y="1524000"/>
            <a:ext cx="5181600" cy="4991608"/>
          </a:xfrm>
          <a:prstGeom prst="rect">
            <a:avLst/>
          </a:prstGeom>
        </p:spPr>
      </p:pic>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Being Proactive</a:t>
            </a:r>
            <a:endParaRPr lang="en-US" dirty="0"/>
          </a:p>
        </p:txBody>
      </p:sp>
      <p:pic>
        <p:nvPicPr>
          <p:cNvPr id="5" name="Content Placeholder 4" descr="action-plan.png"/>
          <p:cNvPicPr>
            <a:picLocks noGrp="1" noChangeAspect="1"/>
          </p:cNvPicPr>
          <p:nvPr>
            <p:ph idx="1"/>
          </p:nvPr>
        </p:nvPicPr>
        <p:blipFill>
          <a:blip r:embed="rId2" cstate="print"/>
          <a:stretch>
            <a:fillRect/>
          </a:stretch>
        </p:blipFill>
        <p:spPr>
          <a:xfrm>
            <a:off x="1413630" y="1295400"/>
            <a:ext cx="6053970" cy="4921928"/>
          </a:xfrm>
        </p:spPr>
      </p:pic>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smtClean="0"/>
              <a:t>How many “f"s are in this paragraph?</a:t>
            </a:r>
            <a:endParaRPr lang="en-US" sz="4000" i="1" dirty="0"/>
          </a:p>
        </p:txBody>
      </p:sp>
      <p:sp>
        <p:nvSpPr>
          <p:cNvPr id="3" name="Content Placeholder 2"/>
          <p:cNvSpPr>
            <a:spLocks noGrp="1"/>
          </p:cNvSpPr>
          <p:nvPr>
            <p:ph idx="1"/>
          </p:nvPr>
        </p:nvSpPr>
        <p:spPr/>
        <p:txBody>
          <a:bodyPr>
            <a:normAutofit/>
          </a:bodyPr>
          <a:lstStyle/>
          <a:p>
            <a:pPr>
              <a:buNone/>
            </a:pPr>
            <a:r>
              <a:rPr lang="en-US" dirty="0" smtClean="0"/>
              <a:t>    Often in his life, Jeff reflected on one of the persons whose life he affected most. Without a doubt, it was his golf student Frank. Frank was one of those few kids who experienced both the thrill of victory and the agony of defeat. If Jeff took just one day off from work, Frank typically called to ask if anything happened. Indeed, Jeff and Frank were inseparable.</a:t>
            </a:r>
            <a:endParaRPr lang="en-US" dirty="0"/>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Results = Work + Details</a:t>
            </a:r>
            <a:endParaRPr lang="en-US" dirty="0"/>
          </a:p>
        </p:txBody>
      </p:sp>
      <p:sp>
        <p:nvSpPr>
          <p:cNvPr id="3" name="Content Placeholder 2"/>
          <p:cNvSpPr>
            <a:spLocks noGrp="1"/>
          </p:cNvSpPr>
          <p:nvPr>
            <p:ph idx="1"/>
          </p:nvPr>
        </p:nvSpPr>
        <p:spPr/>
        <p:txBody>
          <a:bodyPr>
            <a:normAutofit/>
          </a:bodyPr>
          <a:lstStyle/>
          <a:p>
            <a:pPr>
              <a:buNone/>
            </a:pPr>
            <a:r>
              <a:rPr lang="en-US" dirty="0" smtClean="0"/>
              <a:t>    O</a:t>
            </a:r>
            <a:r>
              <a:rPr lang="en-US" dirty="0" smtClean="0">
                <a:solidFill>
                  <a:srgbClr val="FF0000"/>
                </a:solidFill>
              </a:rPr>
              <a:t>f</a:t>
            </a:r>
            <a:r>
              <a:rPr lang="en-US" dirty="0" smtClean="0"/>
              <a:t>ten in his li</a:t>
            </a:r>
            <a:r>
              <a:rPr lang="en-US" dirty="0" smtClean="0">
                <a:solidFill>
                  <a:srgbClr val="FF0000"/>
                </a:solidFill>
              </a:rPr>
              <a:t>f</a:t>
            </a:r>
            <a:r>
              <a:rPr lang="en-US" dirty="0" smtClean="0"/>
              <a:t>e, Je</a:t>
            </a:r>
            <a:r>
              <a:rPr lang="en-US" dirty="0" smtClean="0">
                <a:solidFill>
                  <a:srgbClr val="FF0000"/>
                </a:solidFill>
              </a:rPr>
              <a:t>ff</a:t>
            </a:r>
            <a:r>
              <a:rPr lang="en-US" dirty="0" smtClean="0"/>
              <a:t> re</a:t>
            </a:r>
            <a:r>
              <a:rPr lang="en-US" dirty="0" smtClean="0">
                <a:solidFill>
                  <a:srgbClr val="FF0000"/>
                </a:solidFill>
              </a:rPr>
              <a:t>f</a:t>
            </a:r>
            <a:r>
              <a:rPr lang="en-US" dirty="0" smtClean="0"/>
              <a:t>lected on one o</a:t>
            </a:r>
            <a:r>
              <a:rPr lang="en-US" dirty="0" smtClean="0">
                <a:solidFill>
                  <a:srgbClr val="FF0000"/>
                </a:solidFill>
              </a:rPr>
              <a:t>f</a:t>
            </a:r>
            <a:r>
              <a:rPr lang="en-US" dirty="0" smtClean="0"/>
              <a:t> the persons whose li</a:t>
            </a:r>
            <a:r>
              <a:rPr lang="en-US" dirty="0" smtClean="0">
                <a:solidFill>
                  <a:srgbClr val="FF0000"/>
                </a:solidFill>
              </a:rPr>
              <a:t>f</a:t>
            </a:r>
            <a:r>
              <a:rPr lang="en-US" dirty="0" smtClean="0"/>
              <a:t>e he a</a:t>
            </a:r>
            <a:r>
              <a:rPr lang="en-US" dirty="0" smtClean="0">
                <a:solidFill>
                  <a:srgbClr val="FF0000"/>
                </a:solidFill>
              </a:rPr>
              <a:t>ff</a:t>
            </a:r>
            <a:r>
              <a:rPr lang="en-US" dirty="0" smtClean="0"/>
              <a:t>ected most. Without a doubt, it was his gol</a:t>
            </a:r>
            <a:r>
              <a:rPr lang="en-US" dirty="0" smtClean="0">
                <a:solidFill>
                  <a:srgbClr val="FF0000"/>
                </a:solidFill>
              </a:rPr>
              <a:t>f</a:t>
            </a:r>
            <a:r>
              <a:rPr lang="en-US" dirty="0" smtClean="0"/>
              <a:t> student </a:t>
            </a:r>
            <a:r>
              <a:rPr lang="en-US" dirty="0" smtClean="0">
                <a:solidFill>
                  <a:srgbClr val="FF0000"/>
                </a:solidFill>
              </a:rPr>
              <a:t>F</a:t>
            </a:r>
            <a:r>
              <a:rPr lang="en-US" dirty="0" smtClean="0"/>
              <a:t>rank. </a:t>
            </a:r>
            <a:r>
              <a:rPr lang="en-US" dirty="0" smtClean="0">
                <a:solidFill>
                  <a:srgbClr val="FF0000"/>
                </a:solidFill>
              </a:rPr>
              <a:t>F</a:t>
            </a:r>
            <a:r>
              <a:rPr lang="en-US" dirty="0" smtClean="0"/>
              <a:t>rank was one o</a:t>
            </a:r>
            <a:r>
              <a:rPr lang="en-US" dirty="0" smtClean="0">
                <a:solidFill>
                  <a:srgbClr val="FF0000"/>
                </a:solidFill>
              </a:rPr>
              <a:t>f</a:t>
            </a:r>
            <a:r>
              <a:rPr lang="en-US" dirty="0" smtClean="0"/>
              <a:t> those </a:t>
            </a:r>
            <a:r>
              <a:rPr lang="en-US" dirty="0" smtClean="0">
                <a:solidFill>
                  <a:srgbClr val="FF0000"/>
                </a:solidFill>
              </a:rPr>
              <a:t>f</a:t>
            </a:r>
            <a:r>
              <a:rPr lang="en-US" dirty="0" smtClean="0"/>
              <a:t>ew kids who experienced both the thrill o</a:t>
            </a:r>
            <a:r>
              <a:rPr lang="en-US" dirty="0" smtClean="0">
                <a:solidFill>
                  <a:srgbClr val="FF0000"/>
                </a:solidFill>
              </a:rPr>
              <a:t>f</a:t>
            </a:r>
            <a:r>
              <a:rPr lang="en-US" dirty="0" smtClean="0"/>
              <a:t> victory and the agony o</a:t>
            </a:r>
            <a:r>
              <a:rPr lang="en-US" dirty="0" smtClean="0">
                <a:solidFill>
                  <a:srgbClr val="FF0000"/>
                </a:solidFill>
              </a:rPr>
              <a:t>f</a:t>
            </a:r>
            <a:r>
              <a:rPr lang="en-US" dirty="0" smtClean="0"/>
              <a:t> de</a:t>
            </a:r>
            <a:r>
              <a:rPr lang="en-US" dirty="0" smtClean="0">
                <a:solidFill>
                  <a:srgbClr val="FF0000"/>
                </a:solidFill>
              </a:rPr>
              <a:t>f</a:t>
            </a:r>
            <a:r>
              <a:rPr lang="en-US" dirty="0" smtClean="0"/>
              <a:t>eat. I</a:t>
            </a:r>
            <a:r>
              <a:rPr lang="en-US" dirty="0" smtClean="0">
                <a:solidFill>
                  <a:srgbClr val="FF0000"/>
                </a:solidFill>
              </a:rPr>
              <a:t>f</a:t>
            </a:r>
            <a:r>
              <a:rPr lang="en-US" dirty="0" smtClean="0"/>
              <a:t> Je</a:t>
            </a:r>
            <a:r>
              <a:rPr lang="en-US" dirty="0" smtClean="0">
                <a:solidFill>
                  <a:srgbClr val="FF0000"/>
                </a:solidFill>
              </a:rPr>
              <a:t>ff</a:t>
            </a:r>
            <a:r>
              <a:rPr lang="en-US" dirty="0" smtClean="0"/>
              <a:t> took just one day o</a:t>
            </a:r>
            <a:r>
              <a:rPr lang="en-US" dirty="0" smtClean="0">
                <a:solidFill>
                  <a:srgbClr val="FF0000"/>
                </a:solidFill>
              </a:rPr>
              <a:t>ff</a:t>
            </a:r>
            <a:r>
              <a:rPr lang="en-US" dirty="0" smtClean="0"/>
              <a:t> </a:t>
            </a:r>
            <a:r>
              <a:rPr lang="en-US" dirty="0" smtClean="0">
                <a:solidFill>
                  <a:srgbClr val="FF0000"/>
                </a:solidFill>
              </a:rPr>
              <a:t>f</a:t>
            </a:r>
            <a:r>
              <a:rPr lang="en-US" dirty="0" smtClean="0"/>
              <a:t>rom work, </a:t>
            </a:r>
            <a:r>
              <a:rPr lang="en-US" dirty="0" smtClean="0">
                <a:solidFill>
                  <a:srgbClr val="FF0000"/>
                </a:solidFill>
              </a:rPr>
              <a:t>F</a:t>
            </a:r>
            <a:r>
              <a:rPr lang="en-US" dirty="0" smtClean="0"/>
              <a:t>rank typically called to ask i</a:t>
            </a:r>
            <a:r>
              <a:rPr lang="en-US" dirty="0" smtClean="0">
                <a:solidFill>
                  <a:srgbClr val="FF0000"/>
                </a:solidFill>
              </a:rPr>
              <a:t>f</a:t>
            </a:r>
            <a:r>
              <a:rPr lang="en-US" dirty="0" smtClean="0"/>
              <a:t> anything happened. Indeed, Je</a:t>
            </a:r>
            <a:r>
              <a:rPr lang="en-US" dirty="0" smtClean="0">
                <a:solidFill>
                  <a:srgbClr val="FF0000"/>
                </a:solidFill>
              </a:rPr>
              <a:t>ff</a:t>
            </a:r>
            <a:r>
              <a:rPr lang="en-US" dirty="0" smtClean="0"/>
              <a:t> and </a:t>
            </a:r>
            <a:r>
              <a:rPr lang="en-US" dirty="0" smtClean="0">
                <a:solidFill>
                  <a:srgbClr val="FF0000"/>
                </a:solidFill>
              </a:rPr>
              <a:t>F</a:t>
            </a:r>
            <a:r>
              <a:rPr lang="en-US" dirty="0" smtClean="0"/>
              <a:t>rank were inseparable.</a:t>
            </a:r>
            <a:endParaRPr lang="en-US" dirty="0"/>
          </a:p>
        </p:txBody>
      </p:sp>
      <p:sp>
        <p:nvSpPr>
          <p:cNvPr id="4" name="TextBox 3"/>
          <p:cNvSpPr txBox="1"/>
          <p:nvPr/>
        </p:nvSpPr>
        <p:spPr>
          <a:xfrm>
            <a:off x="762000" y="6019800"/>
            <a:ext cx="2209800" cy="461665"/>
          </a:xfrm>
          <a:prstGeom prst="rect">
            <a:avLst/>
          </a:prstGeom>
          <a:noFill/>
        </p:spPr>
        <p:txBody>
          <a:bodyPr wrap="square" rtlCol="0">
            <a:spAutoFit/>
          </a:bodyPr>
          <a:lstStyle/>
          <a:p>
            <a:r>
              <a:rPr lang="en-US" sz="2400" i="1" dirty="0" smtClean="0"/>
              <a:t>Result: </a:t>
            </a:r>
            <a:r>
              <a:rPr lang="en-US" sz="2400" b="1" i="1" dirty="0" smtClean="0">
                <a:solidFill>
                  <a:srgbClr val="FF0000"/>
                </a:solidFill>
              </a:rPr>
              <a:t>28 </a:t>
            </a:r>
            <a:endParaRPr lang="en-US" sz="24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the Unexpected</a:t>
            </a:r>
            <a:endParaRPr lang="en-US" dirty="0"/>
          </a:p>
        </p:txBody>
      </p:sp>
      <p:sp>
        <p:nvSpPr>
          <p:cNvPr id="8" name="Content Placeholder 7"/>
          <p:cNvSpPr>
            <a:spLocks noGrp="1"/>
          </p:cNvSpPr>
          <p:nvPr>
            <p:ph idx="1"/>
          </p:nvPr>
        </p:nvSpPr>
        <p:spPr>
          <a:xfrm>
            <a:off x="228600" y="2057400"/>
            <a:ext cx="2514600" cy="4419600"/>
          </a:xfrm>
        </p:spPr>
        <p:txBody>
          <a:bodyPr>
            <a:normAutofit/>
          </a:bodyPr>
          <a:lstStyle/>
          <a:p>
            <a:r>
              <a:rPr lang="en-US" dirty="0" smtClean="0"/>
              <a:t>Coughing</a:t>
            </a:r>
          </a:p>
          <a:p>
            <a:pPr>
              <a:buNone/>
            </a:pPr>
            <a:endParaRPr lang="en-US" dirty="0"/>
          </a:p>
        </p:txBody>
      </p:sp>
      <p:pic>
        <p:nvPicPr>
          <p:cNvPr id="6" name="Picture 5" descr="sneeze_682_473022a-755805.jpg"/>
          <p:cNvPicPr>
            <a:picLocks noChangeAspect="1"/>
          </p:cNvPicPr>
          <p:nvPr/>
        </p:nvPicPr>
        <p:blipFill>
          <a:blip r:embed="rId2" cstate="print"/>
          <a:stretch>
            <a:fillRect/>
          </a:stretch>
        </p:blipFill>
        <p:spPr>
          <a:xfrm>
            <a:off x="3200400" y="1676400"/>
            <a:ext cx="4482616" cy="4482616"/>
          </a:xfrm>
          <a:prstGeom prst="rect">
            <a:avLst/>
          </a:prstGeom>
        </p:spPr>
      </p:pic>
      <p:sp>
        <p:nvSpPr>
          <p:cNvPr id="10" name="TextBox 9"/>
          <p:cNvSpPr txBox="1"/>
          <p:nvPr/>
        </p:nvSpPr>
        <p:spPr>
          <a:xfrm rot="20483326">
            <a:off x="7848600" y="2971800"/>
            <a:ext cx="1143000" cy="769441"/>
          </a:xfrm>
          <a:prstGeom prst="rect">
            <a:avLst/>
          </a:prstGeom>
          <a:noFill/>
        </p:spPr>
        <p:txBody>
          <a:bodyPr wrap="square" rtlCol="0">
            <a:spAutoFit/>
          </a:bodyPr>
          <a:lstStyle/>
          <a:p>
            <a:r>
              <a:rPr lang="en-US" sz="4400" b="1" dirty="0" smtClean="0"/>
              <a:t>NO!</a:t>
            </a:r>
            <a:endParaRPr lang="en-US"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35" presetClass="emph" presetSubtype="0" fill="hold" grpId="1" nodeType="afterEffect">
                                  <p:stCondLst>
                                    <p:cond delay="0"/>
                                  </p:stCondLst>
                                  <p:childTnLst>
                                    <p:anim calcmode="discrete" valueType="str">
                                      <p:cBhvr>
                                        <p:cTn id="21"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22" fill="hold">
                            <p:stCondLst>
                              <p:cond delay="1000"/>
                            </p:stCondLst>
                            <p:childTnLst>
                              <p:par>
                                <p:cTn id="23" presetID="35" presetClass="emph" presetSubtype="0" fill="hold" grpId="2" nodeType="afterEffect">
                                  <p:stCondLst>
                                    <p:cond delay="0"/>
                                  </p:stCondLst>
                                  <p:childTnLst>
                                    <p:anim calcmode="discrete" valueType="str">
                                      <p:cBhvr>
                                        <p:cTn id="24"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25" fill="hold">
                            <p:stCondLst>
                              <p:cond delay="2000"/>
                            </p:stCondLst>
                            <p:childTnLst>
                              <p:par>
                                <p:cTn id="26" presetID="35" presetClass="emph" presetSubtype="0" fill="hold" grpId="3" nodeType="afterEffect">
                                  <p:stCondLst>
                                    <p:cond delay="0"/>
                                  </p:stCondLst>
                                  <p:childTnLst>
                                    <p:anim calcmode="discrete" valueType="str">
                                      <p:cBhvr>
                                        <p:cTn id="27"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10" grpId="0"/>
      <p:bldP spid="10" grpId="1"/>
      <p:bldP spid="10" grpId="2"/>
      <p:bldP spid="10" grpId="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2209800"/>
          </a:xfrm>
        </p:spPr>
        <p:txBody>
          <a:bodyPr>
            <a:normAutofit fontScale="90000"/>
          </a:bodyPr>
          <a:lstStyle/>
          <a:p>
            <a:r>
              <a:rPr lang="en-US" dirty="0" smtClean="0"/>
              <a:t/>
            </a:r>
            <a:br>
              <a:rPr lang="en-US" dirty="0" smtClean="0"/>
            </a:br>
            <a:r>
              <a:rPr lang="en-US" dirty="0" smtClean="0"/>
              <a:t/>
            </a:r>
            <a:br>
              <a:rPr lang="en-US" dirty="0" smtClean="0"/>
            </a:br>
            <a:r>
              <a:rPr lang="en-US" dirty="0" smtClean="0"/>
              <a:t>Most important impression is </a:t>
            </a:r>
            <a:br>
              <a:rPr lang="en-US" dirty="0" smtClean="0"/>
            </a:br>
            <a:r>
              <a:rPr lang="en-US" dirty="0" smtClean="0"/>
              <a:t>the FIRST impression…</a:t>
            </a:r>
            <a:br>
              <a:rPr lang="en-US" dirty="0" smtClean="0"/>
            </a:br>
            <a:endParaRPr lang="en-US" sz="6700" dirty="0"/>
          </a:p>
        </p:txBody>
      </p:sp>
      <p:sp>
        <p:nvSpPr>
          <p:cNvPr id="3" name="Content Placeholder 2"/>
          <p:cNvSpPr>
            <a:spLocks noGrp="1"/>
          </p:cNvSpPr>
          <p:nvPr>
            <p:ph idx="1"/>
          </p:nvPr>
        </p:nvSpPr>
        <p:spPr>
          <a:xfrm>
            <a:off x="1828800" y="4038600"/>
            <a:ext cx="6858000" cy="2087563"/>
          </a:xfrm>
        </p:spPr>
        <p:txBody>
          <a:bodyPr/>
          <a:lstStyle/>
          <a:p>
            <a:pPr>
              <a:buNone/>
            </a:pPr>
            <a:r>
              <a:rPr lang="en-US" dirty="0" smtClean="0"/>
              <a:t>1- You might not get a second chance.</a:t>
            </a:r>
          </a:p>
          <a:p>
            <a:pPr>
              <a:buNone/>
            </a:pPr>
            <a:endParaRPr lang="en-US" dirty="0" smtClean="0"/>
          </a:p>
          <a:p>
            <a:pPr>
              <a:buNone/>
            </a:pPr>
            <a:r>
              <a:rPr lang="en-US" dirty="0" smtClean="0"/>
              <a:t>2- Extremely difficult to change.</a:t>
            </a:r>
            <a:endParaRPr lang="en-US" dirty="0"/>
          </a:p>
        </p:txBody>
      </p:sp>
      <p:sp>
        <p:nvSpPr>
          <p:cNvPr id="5" name="TextBox 4"/>
          <p:cNvSpPr txBox="1"/>
          <p:nvPr/>
        </p:nvSpPr>
        <p:spPr>
          <a:xfrm>
            <a:off x="3124200" y="2667000"/>
            <a:ext cx="2590800" cy="830997"/>
          </a:xfrm>
          <a:prstGeom prst="rect">
            <a:avLst/>
          </a:prstGeom>
          <a:noFill/>
        </p:spPr>
        <p:txBody>
          <a:bodyPr wrap="square" rtlCol="0">
            <a:spAutoFit/>
          </a:bodyPr>
          <a:lstStyle/>
          <a:p>
            <a:pPr algn="ctr"/>
            <a:r>
              <a:rPr lang="en-US" sz="4800" dirty="0" smtClean="0"/>
              <a:t>WHY?</a:t>
            </a:r>
            <a:endParaRPr lang="en-US" sz="4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0" fill="hold"/>
                                        <p:tgtEl>
                                          <p:spTgt spid="5"/>
                                        </p:tgtEl>
                                        <p:attrNameLst>
                                          <p:attrName>ppt_w</p:attrName>
                                        </p:attrNameLst>
                                      </p:cBhvr>
                                      <p:tavLst>
                                        <p:tav tm="0" fmla="#ppt_w*sin(2.5*pi*$)">
                                          <p:val>
                                            <p:fltVal val="0"/>
                                          </p:val>
                                        </p:tav>
                                        <p:tav tm="100000">
                                          <p:val>
                                            <p:fltVal val="1"/>
                                          </p:val>
                                        </p:tav>
                                      </p:tavLst>
                                    </p:anim>
                                    <p:anim calcmode="lin" valueType="num">
                                      <p:cBhvr>
                                        <p:cTn id="15"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3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3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28600" y="1676400"/>
            <a:ext cx="2286000" cy="4800600"/>
          </a:xfrm>
        </p:spPr>
        <p:txBody>
          <a:bodyPr>
            <a:normAutofit/>
          </a:bodyPr>
          <a:lstStyle/>
          <a:p>
            <a:r>
              <a:rPr lang="en-US" dirty="0" smtClean="0"/>
              <a:t>Sneezing</a:t>
            </a:r>
          </a:p>
          <a:p>
            <a:pPr>
              <a:buNone/>
            </a:pPr>
            <a:endParaRPr lang="en-US" dirty="0"/>
          </a:p>
        </p:txBody>
      </p:sp>
      <p:pic>
        <p:nvPicPr>
          <p:cNvPr id="6" name="Picture 5" descr="sneeze_682_473022a-755805.jpg"/>
          <p:cNvPicPr>
            <a:picLocks noChangeAspect="1"/>
          </p:cNvPicPr>
          <p:nvPr/>
        </p:nvPicPr>
        <p:blipFill>
          <a:blip r:embed="rId2" cstate="print"/>
          <a:stretch>
            <a:fillRect/>
          </a:stretch>
        </p:blipFill>
        <p:spPr>
          <a:xfrm>
            <a:off x="2743200" y="2057400"/>
            <a:ext cx="4914519" cy="2882416"/>
          </a:xfrm>
          <a:prstGeom prst="rect">
            <a:avLst/>
          </a:prstGeom>
        </p:spPr>
      </p:pic>
      <p:sp>
        <p:nvSpPr>
          <p:cNvPr id="11" name="TextBox 10"/>
          <p:cNvSpPr txBox="1"/>
          <p:nvPr/>
        </p:nvSpPr>
        <p:spPr>
          <a:xfrm rot="20483326">
            <a:off x="7848600" y="2971800"/>
            <a:ext cx="1143000" cy="769441"/>
          </a:xfrm>
          <a:prstGeom prst="rect">
            <a:avLst/>
          </a:prstGeom>
          <a:noFill/>
        </p:spPr>
        <p:txBody>
          <a:bodyPr wrap="square" rtlCol="0">
            <a:spAutoFit/>
          </a:bodyPr>
          <a:lstStyle/>
          <a:p>
            <a:r>
              <a:rPr lang="en-US" sz="4400" b="1" dirty="0" smtClean="0"/>
              <a:t>NO!</a:t>
            </a:r>
            <a:endParaRPr lang="en-US"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0"/>
                            </p:stCondLst>
                            <p:childTnLst>
                              <p:par>
                                <p:cTn id="14" presetID="35" presetClass="emph" presetSubtype="0" fill="hold" grpId="1" nodeType="afterEffect">
                                  <p:stCondLst>
                                    <p:cond delay="0"/>
                                  </p:stCondLst>
                                  <p:childTnLst>
                                    <p:anim calcmode="discrete" valueType="str">
                                      <p:cBhvr>
                                        <p:cTn id="15"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16" fill="hold">
                            <p:stCondLst>
                              <p:cond delay="1000"/>
                            </p:stCondLst>
                            <p:childTnLst>
                              <p:par>
                                <p:cTn id="17" presetID="35" presetClass="emph" presetSubtype="0" fill="hold" grpId="2" nodeType="afterEffect">
                                  <p:stCondLst>
                                    <p:cond delay="0"/>
                                  </p:stCondLst>
                                  <p:childTnLst>
                                    <p:anim calcmode="discrete" valueType="str">
                                      <p:cBhvr>
                                        <p:cTn id="18" dur="1000" fill="hold"/>
                                        <p:tgtEl>
                                          <p:spTgt spid="11"/>
                                        </p:tgtEl>
                                        <p:attrNameLst>
                                          <p:attrName>style.visibility</p:attrName>
                                        </p:attrNameLst>
                                      </p:cBhvr>
                                      <p:tavLst>
                                        <p:tav tm="0">
                                          <p:val>
                                            <p:strVal val="hidden"/>
                                          </p:val>
                                        </p:tav>
                                        <p:tav tm="50000">
                                          <p:val>
                                            <p:strVal val="visible"/>
                                          </p:val>
                                        </p:tav>
                                      </p:tavLst>
                                    </p:anim>
                                  </p:childTnLst>
                                </p:cTn>
                              </p:par>
                            </p:childTnLst>
                          </p:cTn>
                        </p:par>
                        <p:par>
                          <p:cTn id="19" fill="hold">
                            <p:stCondLst>
                              <p:cond delay="2000"/>
                            </p:stCondLst>
                            <p:childTnLst>
                              <p:par>
                                <p:cTn id="20" presetID="35" presetClass="emph" presetSubtype="0" fill="hold" grpId="3" nodeType="afterEffect">
                                  <p:stCondLst>
                                    <p:cond delay="0"/>
                                  </p:stCondLst>
                                  <p:childTnLst>
                                    <p:anim calcmode="discrete" valueType="str">
                                      <p:cBhvr>
                                        <p:cTn id="21"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1" grpId="1"/>
      <p:bldP spid="11" grpId="2"/>
      <p:bldP spid="11" grpId="3"/>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28600" y="1600200"/>
            <a:ext cx="3124200" cy="4876800"/>
          </a:xfrm>
        </p:spPr>
        <p:txBody>
          <a:bodyPr>
            <a:normAutofit/>
          </a:bodyPr>
          <a:lstStyle/>
          <a:p>
            <a:r>
              <a:rPr lang="en-US" dirty="0" smtClean="0"/>
              <a:t>Taking Medicine</a:t>
            </a:r>
          </a:p>
          <a:p>
            <a:pPr>
              <a:buNone/>
            </a:pPr>
            <a:endParaRPr lang="en-US" dirty="0"/>
          </a:p>
        </p:txBody>
      </p:sp>
      <p:pic>
        <p:nvPicPr>
          <p:cNvPr id="11" name="Picture 10" descr="meetinggg.jpg"/>
          <p:cNvPicPr>
            <a:picLocks noChangeAspect="1"/>
          </p:cNvPicPr>
          <p:nvPr/>
        </p:nvPicPr>
        <p:blipFill>
          <a:blip r:embed="rId2" cstate="print"/>
          <a:stretch>
            <a:fillRect/>
          </a:stretch>
        </p:blipFill>
        <p:spPr>
          <a:xfrm>
            <a:off x="3962400" y="1981200"/>
            <a:ext cx="3368843" cy="2885975"/>
          </a:xfrm>
          <a:prstGeom prst="rect">
            <a:avLst/>
          </a:prstGeom>
        </p:spPr>
      </p:pic>
      <p:pic>
        <p:nvPicPr>
          <p:cNvPr id="10" name="Picture 9" descr="thumbnailCAO1CFC0.jpg"/>
          <p:cNvPicPr>
            <a:picLocks noChangeAspect="1"/>
          </p:cNvPicPr>
          <p:nvPr/>
        </p:nvPicPr>
        <p:blipFill>
          <a:blip r:embed="rId3" cstate="print"/>
          <a:srcRect t="-3590" r="1282" b="-5300"/>
          <a:stretch>
            <a:fillRect/>
          </a:stretch>
        </p:blipFill>
        <p:spPr>
          <a:xfrm>
            <a:off x="6553200" y="3352800"/>
            <a:ext cx="838200" cy="1981200"/>
          </a:xfrm>
          <a:prstGeom prst="rect">
            <a:avLst/>
          </a:prstGeom>
        </p:spPr>
      </p:pic>
      <p:sp>
        <p:nvSpPr>
          <p:cNvPr id="12" name="TextBox 11"/>
          <p:cNvSpPr txBox="1"/>
          <p:nvPr/>
        </p:nvSpPr>
        <p:spPr>
          <a:xfrm rot="20483326">
            <a:off x="7484294" y="2981674"/>
            <a:ext cx="1143000" cy="769441"/>
          </a:xfrm>
          <a:prstGeom prst="rect">
            <a:avLst/>
          </a:prstGeom>
          <a:noFill/>
        </p:spPr>
        <p:txBody>
          <a:bodyPr wrap="square" rtlCol="0">
            <a:spAutoFit/>
          </a:bodyPr>
          <a:lstStyle/>
          <a:p>
            <a:r>
              <a:rPr lang="en-US" sz="4400" b="1" dirty="0" smtClean="0"/>
              <a:t>NO!</a:t>
            </a:r>
            <a:endParaRPr lang="en-US"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35" presetClass="emph" presetSubtype="0" fill="hold" grpId="1" nodeType="afterEffect">
                                  <p:stCondLst>
                                    <p:cond delay="0"/>
                                  </p:stCondLst>
                                  <p:childTnLst>
                                    <p:anim calcmode="discrete" valueType="str">
                                      <p:cBhvr>
                                        <p:cTn id="17"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18" fill="hold">
                            <p:stCondLst>
                              <p:cond delay="1000"/>
                            </p:stCondLst>
                            <p:childTnLst>
                              <p:par>
                                <p:cTn id="19" presetID="35" presetClass="emph" presetSubtype="0" fill="hold" grpId="2" nodeType="afterEffect">
                                  <p:stCondLst>
                                    <p:cond delay="0"/>
                                  </p:stCondLst>
                                  <p:childTnLst>
                                    <p:anim calcmode="discrete" valueType="str">
                                      <p:cBhvr>
                                        <p:cTn id="20"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21" fill="hold">
                            <p:stCondLst>
                              <p:cond delay="2000"/>
                            </p:stCondLst>
                            <p:childTnLst>
                              <p:par>
                                <p:cTn id="22" presetID="35" presetClass="emph" presetSubtype="0" fill="hold" grpId="3" nodeType="afterEffect">
                                  <p:stCondLst>
                                    <p:cond delay="0"/>
                                  </p:stCondLst>
                                  <p:childTnLst>
                                    <p:anim calcmode="discrete" valueType="str">
                                      <p:cBhvr>
                                        <p:cTn id="23"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P spid="12" grpId="1"/>
      <p:bldP spid="12" grpId="2"/>
      <p:bldP spid="12" grpId="3"/>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28600" y="914400"/>
            <a:ext cx="7239000" cy="1828800"/>
          </a:xfrm>
        </p:spPr>
        <p:txBody>
          <a:bodyPr>
            <a:normAutofit/>
          </a:bodyPr>
          <a:lstStyle/>
          <a:p>
            <a:r>
              <a:rPr lang="en-US" dirty="0" smtClean="0"/>
              <a:t>Meeting people with handicap…</a:t>
            </a:r>
          </a:p>
          <a:p>
            <a:pPr>
              <a:buNone/>
            </a:pPr>
            <a:endParaRPr lang="en-US" dirty="0"/>
          </a:p>
        </p:txBody>
      </p:sp>
      <p:pic>
        <p:nvPicPr>
          <p:cNvPr id="7" name="Picture 6" descr="meetingdd.jpg"/>
          <p:cNvPicPr>
            <a:picLocks noChangeAspect="1"/>
          </p:cNvPicPr>
          <p:nvPr/>
        </p:nvPicPr>
        <p:blipFill>
          <a:blip r:embed="rId2" cstate="print"/>
          <a:srcRect t="3456" r="38837"/>
          <a:stretch>
            <a:fillRect/>
          </a:stretch>
        </p:blipFill>
        <p:spPr>
          <a:xfrm>
            <a:off x="2590800" y="2057400"/>
            <a:ext cx="2895600" cy="2696675"/>
          </a:xfrm>
          <a:prstGeom prst="rect">
            <a:avLst/>
          </a:prstGeom>
        </p:spPr>
      </p:pic>
      <p:sp>
        <p:nvSpPr>
          <p:cNvPr id="11" name="TextBox 10"/>
          <p:cNvSpPr txBox="1"/>
          <p:nvPr/>
        </p:nvSpPr>
        <p:spPr>
          <a:xfrm>
            <a:off x="3657600" y="5334000"/>
            <a:ext cx="5105400" cy="646331"/>
          </a:xfrm>
          <a:prstGeom prst="rect">
            <a:avLst/>
          </a:prstGeom>
          <a:noFill/>
        </p:spPr>
        <p:txBody>
          <a:bodyPr wrap="square" rtlCol="0">
            <a:spAutoFit/>
          </a:bodyPr>
          <a:lstStyle/>
          <a:p>
            <a:r>
              <a:rPr lang="en-US" sz="3600" dirty="0" smtClean="0"/>
              <a:t>Let them lead the move…</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500" autoRev="1" fill="hold">
                                          <p:stCondLst>
                                            <p:cond delay="0"/>
                                          </p:stCondLst>
                                        </p:cTn>
                                        <p:tgtEl>
                                          <p:spTgt spid="11"/>
                                        </p:tgtEl>
                                        <p:attrNameLst>
                                          <p:attrName>ppt_w</p:attrName>
                                        </p:attrNameLst>
                                      </p:cBhvr>
                                    </p:anim>
                                    <p:anim by="(#ppt_w*0.50)" calcmode="lin" valueType="num">
                                      <p:cBhvr>
                                        <p:cTn id="14" dur="500" decel="50000" autoRev="1" fill="hold">
                                          <p:stCondLst>
                                            <p:cond delay="0"/>
                                          </p:stCondLst>
                                        </p:cTn>
                                        <p:tgtEl>
                                          <p:spTgt spid="11"/>
                                        </p:tgtEl>
                                        <p:attrNameLst>
                                          <p:attrName>ppt_x</p:attrName>
                                        </p:attrNameLst>
                                      </p:cBhvr>
                                    </p:anim>
                                    <p:anim from="(-#ppt_h/2)" to="(#ppt_y)" calcmode="lin" valueType="num">
                                      <p:cBhvr>
                                        <p:cTn id="15" dur="1000" fill="hold">
                                          <p:stCondLst>
                                            <p:cond delay="0"/>
                                          </p:stCondLst>
                                        </p:cTn>
                                        <p:tgtEl>
                                          <p:spTgt spid="11"/>
                                        </p:tgtEl>
                                        <p:attrNameLst>
                                          <p:attrName>ppt_y</p:attrName>
                                        </p:attrNameLst>
                                      </p:cBhvr>
                                    </p:anim>
                                    <p:animRot by="21600000">
                                      <p:cBhvr>
                                        <p:cTn id="16"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28600" y="1219200"/>
            <a:ext cx="4267200" cy="1600200"/>
          </a:xfrm>
        </p:spPr>
        <p:txBody>
          <a:bodyPr>
            <a:normAutofit/>
          </a:bodyPr>
          <a:lstStyle/>
          <a:p>
            <a:r>
              <a:rPr lang="en-US" dirty="0" smtClean="0"/>
              <a:t>Using the Restrooms</a:t>
            </a:r>
          </a:p>
          <a:p>
            <a:pPr>
              <a:buNone/>
            </a:pPr>
            <a:endParaRPr lang="en-US" dirty="0"/>
          </a:p>
        </p:txBody>
      </p:sp>
      <p:pic>
        <p:nvPicPr>
          <p:cNvPr id="9" name="Picture 8" descr="imagesCAGO14V2.jpg"/>
          <p:cNvPicPr>
            <a:picLocks noChangeAspect="1"/>
          </p:cNvPicPr>
          <p:nvPr/>
        </p:nvPicPr>
        <p:blipFill>
          <a:blip r:embed="rId2" cstate="print"/>
          <a:stretch>
            <a:fillRect/>
          </a:stretch>
        </p:blipFill>
        <p:spPr>
          <a:xfrm>
            <a:off x="3276600" y="2286000"/>
            <a:ext cx="2217284" cy="2207429"/>
          </a:xfrm>
          <a:prstGeom prst="rect">
            <a:avLst/>
          </a:prstGeom>
        </p:spPr>
      </p:pic>
      <p:sp>
        <p:nvSpPr>
          <p:cNvPr id="10" name="TextBox 9"/>
          <p:cNvSpPr txBox="1"/>
          <p:nvPr/>
        </p:nvSpPr>
        <p:spPr>
          <a:xfrm>
            <a:off x="5715000" y="5029200"/>
            <a:ext cx="2057400" cy="646331"/>
          </a:xfrm>
          <a:prstGeom prst="rect">
            <a:avLst/>
          </a:prstGeom>
          <a:noFill/>
        </p:spPr>
        <p:txBody>
          <a:bodyPr wrap="square" rtlCol="0">
            <a:spAutoFit/>
          </a:bodyPr>
          <a:lstStyle/>
          <a:p>
            <a:r>
              <a:rPr lang="en-US" sz="3600" dirty="0" smtClean="0"/>
              <a:t>OUPS…</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35" presetClass="emph" presetSubtype="0" fill="hold" grpId="1" nodeType="afterEffect">
                                  <p:stCondLst>
                                    <p:cond delay="0"/>
                                  </p:stCondLst>
                                  <p:childTnLst>
                                    <p:anim calcmode="discrete" valueType="str">
                                      <p:cBhvr>
                                        <p:cTn id="15"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6" fill="hold">
                            <p:stCondLst>
                              <p:cond delay="1000"/>
                            </p:stCondLst>
                            <p:childTnLst>
                              <p:par>
                                <p:cTn id="17" presetID="35" presetClass="emph" presetSubtype="0" fill="hold" grpId="2" nodeType="afterEffect">
                                  <p:stCondLst>
                                    <p:cond delay="0"/>
                                  </p:stCondLst>
                                  <p:childTnLst>
                                    <p:anim calcmode="discrete" valueType="str">
                                      <p:cBhvr>
                                        <p:cTn id="18"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9" fill="hold">
                            <p:stCondLst>
                              <p:cond delay="2000"/>
                            </p:stCondLst>
                            <p:childTnLst>
                              <p:par>
                                <p:cTn id="20" presetID="35" presetClass="emph" presetSubtype="0" fill="hold" grpId="3" nodeType="afterEffect">
                                  <p:stCondLst>
                                    <p:cond delay="0"/>
                                  </p:stCondLst>
                                  <p:childTnLst>
                                    <p:anim calcmode="discrete" valueType="str">
                                      <p:cBhvr>
                                        <p:cTn id="2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0" grpId="1"/>
      <p:bldP spid="10" grpId="2"/>
      <p:bldP spid="10" grpId="3"/>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630362"/>
          </a:xfrm>
        </p:spPr>
        <p:txBody>
          <a:bodyPr>
            <a:normAutofit fontScale="90000"/>
          </a:bodyPr>
          <a:lstStyle/>
          <a:p>
            <a:r>
              <a:rPr lang="en-US" dirty="0" smtClean="0"/>
              <a:t>Acknowledge your mistakes, correct them, learn from them, forgive yourself and move on.</a:t>
            </a:r>
            <a:endParaRPr lang="en-US" dirty="0"/>
          </a:p>
        </p:txBody>
      </p:sp>
      <p:pic>
        <p:nvPicPr>
          <p:cNvPr id="3" name="Picture 2" descr="business-man-mistake-whoops.jpg"/>
          <p:cNvPicPr>
            <a:picLocks noChangeAspect="1"/>
          </p:cNvPicPr>
          <p:nvPr/>
        </p:nvPicPr>
        <p:blipFill>
          <a:blip r:embed="rId2" cstate="print"/>
          <a:stretch>
            <a:fillRect/>
          </a:stretch>
        </p:blipFill>
        <p:spPr>
          <a:xfrm>
            <a:off x="533400" y="2286000"/>
            <a:ext cx="4826000" cy="4000500"/>
          </a:xfrm>
          <a:prstGeom prst="rect">
            <a:avLst/>
          </a:prstGeom>
        </p:spPr>
      </p:pic>
      <p:pic>
        <p:nvPicPr>
          <p:cNvPr id="4" name="Picture 3" descr="mistake3.jpg"/>
          <p:cNvPicPr>
            <a:picLocks noChangeAspect="1"/>
          </p:cNvPicPr>
          <p:nvPr/>
        </p:nvPicPr>
        <p:blipFill>
          <a:blip r:embed="rId3" cstate="print"/>
          <a:stretch>
            <a:fillRect/>
          </a:stretch>
        </p:blipFill>
        <p:spPr>
          <a:xfrm>
            <a:off x="5867400" y="4419600"/>
            <a:ext cx="2381250" cy="2209800"/>
          </a:xfrm>
          <a:prstGeom prst="rect">
            <a:avLst/>
          </a:prstGeom>
        </p:spPr>
      </p:pic>
      <p:pic>
        <p:nvPicPr>
          <p:cNvPr id="5" name="Picture 4" descr="learn_from_mistakes.jpg"/>
          <p:cNvPicPr>
            <a:picLocks noChangeAspect="1"/>
          </p:cNvPicPr>
          <p:nvPr/>
        </p:nvPicPr>
        <p:blipFill>
          <a:blip r:embed="rId4" cstate="print"/>
          <a:stretch>
            <a:fillRect/>
          </a:stretch>
        </p:blipFill>
        <p:spPr>
          <a:xfrm>
            <a:off x="6248400" y="1975584"/>
            <a:ext cx="2441743" cy="2416041"/>
          </a:xfrm>
          <a:prstGeom prst="rect">
            <a:avLst/>
          </a:prstGeom>
        </p:spPr>
      </p:pic>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Dining</a:t>
            </a:r>
            <a:endParaRPr lang="en-US" dirty="0"/>
          </a:p>
        </p:txBody>
      </p:sp>
      <p:pic>
        <p:nvPicPr>
          <p:cNvPr id="4" name="Content Placeholder 3" descr="Business%20table%20setting%207.jpg"/>
          <p:cNvPicPr>
            <a:picLocks noGrp="1" noChangeAspect="1"/>
          </p:cNvPicPr>
          <p:nvPr>
            <p:ph idx="1"/>
          </p:nvPr>
        </p:nvPicPr>
        <p:blipFill>
          <a:blip r:embed="rId2" cstate="print"/>
          <a:stretch>
            <a:fillRect/>
          </a:stretch>
        </p:blipFill>
        <p:spPr>
          <a:xfrm>
            <a:off x="1524000" y="1752600"/>
            <a:ext cx="6218825" cy="4139405"/>
          </a:xfrm>
        </p:spPr>
      </p:pic>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a:t>
            </a:r>
            <a:endParaRPr lang="en-US" dirty="0"/>
          </a:p>
        </p:txBody>
      </p:sp>
      <p:pic>
        <p:nvPicPr>
          <p:cNvPr id="4" name="Content Placeholder 3" descr="Place_Settings_021_-_done.jpg"/>
          <p:cNvPicPr>
            <a:picLocks noGrp="1" noChangeAspect="1"/>
          </p:cNvPicPr>
          <p:nvPr>
            <p:ph idx="1"/>
          </p:nvPr>
        </p:nvPicPr>
        <p:blipFill>
          <a:blip r:embed="rId2" cstate="print"/>
          <a:stretch>
            <a:fillRect/>
          </a:stretch>
        </p:blipFill>
        <p:spPr>
          <a:xfrm>
            <a:off x="2971800" y="4495800"/>
            <a:ext cx="2585508" cy="1939131"/>
          </a:xfrm>
        </p:spPr>
      </p:pic>
      <p:pic>
        <p:nvPicPr>
          <p:cNvPr id="5" name="Picture 4" descr="Insight%20salt%20and%20pepper%20grinder%20set%20as%20seen%20in%20paula%20deen.jpg"/>
          <p:cNvPicPr>
            <a:picLocks noChangeAspect="1"/>
          </p:cNvPicPr>
          <p:nvPr/>
        </p:nvPicPr>
        <p:blipFill>
          <a:blip r:embed="rId3" cstate="print"/>
          <a:stretch>
            <a:fillRect/>
          </a:stretch>
        </p:blipFill>
        <p:spPr>
          <a:xfrm>
            <a:off x="1143000" y="3657600"/>
            <a:ext cx="1648409" cy="2819400"/>
          </a:xfrm>
          <a:prstGeom prst="rect">
            <a:avLst/>
          </a:prstGeom>
        </p:spPr>
      </p:pic>
      <p:pic>
        <p:nvPicPr>
          <p:cNvPr id="6" name="Picture 5" descr="2609c574eae7f892f2229e649d413ac1.jpg"/>
          <p:cNvPicPr>
            <a:picLocks noChangeAspect="1"/>
          </p:cNvPicPr>
          <p:nvPr/>
        </p:nvPicPr>
        <p:blipFill>
          <a:blip r:embed="rId4" cstate="print"/>
          <a:stretch>
            <a:fillRect/>
          </a:stretch>
        </p:blipFill>
        <p:spPr>
          <a:xfrm>
            <a:off x="1143000" y="1905000"/>
            <a:ext cx="3200400" cy="1857829"/>
          </a:xfrm>
          <a:prstGeom prst="rect">
            <a:avLst/>
          </a:prstGeom>
        </p:spPr>
      </p:pic>
      <p:pic>
        <p:nvPicPr>
          <p:cNvPr id="7" name="Picture 6" descr="02-Dress-Well-071610-lg-80908979.jpg"/>
          <p:cNvPicPr>
            <a:picLocks noChangeAspect="1"/>
          </p:cNvPicPr>
          <p:nvPr/>
        </p:nvPicPr>
        <p:blipFill>
          <a:blip r:embed="rId5" cstate="print"/>
          <a:srcRect t="47500" r="833"/>
          <a:stretch>
            <a:fillRect/>
          </a:stretch>
        </p:blipFill>
        <p:spPr>
          <a:xfrm>
            <a:off x="4724400" y="1905000"/>
            <a:ext cx="3371850" cy="2286000"/>
          </a:xfrm>
          <a:prstGeom prst="rect">
            <a:avLst/>
          </a:prstGeom>
        </p:spPr>
      </p:pic>
      <p:pic>
        <p:nvPicPr>
          <p:cNvPr id="8" name="Picture 7" descr="grapeleafnapkingrings.jpg"/>
          <p:cNvPicPr>
            <a:picLocks noChangeAspect="1"/>
          </p:cNvPicPr>
          <p:nvPr/>
        </p:nvPicPr>
        <p:blipFill>
          <a:blip r:embed="rId6" cstate="print"/>
          <a:stretch>
            <a:fillRect/>
          </a:stretch>
        </p:blipFill>
        <p:spPr>
          <a:xfrm>
            <a:off x="5638800" y="4495800"/>
            <a:ext cx="2540000" cy="1905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a:t>
            </a:r>
            <a:endParaRPr lang="en-US" dirty="0"/>
          </a:p>
        </p:txBody>
      </p:sp>
      <p:pic>
        <p:nvPicPr>
          <p:cNvPr id="3" name="Picture 2" descr="followup.gif"/>
          <p:cNvPicPr>
            <a:picLocks noChangeAspect="1"/>
          </p:cNvPicPr>
          <p:nvPr/>
        </p:nvPicPr>
        <p:blipFill>
          <a:blip r:embed="rId2" cstate="print"/>
          <a:stretch>
            <a:fillRect/>
          </a:stretch>
        </p:blipFill>
        <p:spPr>
          <a:xfrm>
            <a:off x="2590800" y="1279514"/>
            <a:ext cx="4088224" cy="4435486"/>
          </a:xfrm>
          <a:prstGeom prst="rect">
            <a:avLst/>
          </a:prstGeom>
        </p:spPr>
      </p:pic>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notes…</a:t>
            </a:r>
            <a:endParaRPr lang="en-US" dirty="0"/>
          </a:p>
        </p:txBody>
      </p:sp>
      <p:pic>
        <p:nvPicPr>
          <p:cNvPr id="4" name="Content Placeholder 3" descr="thank-you-and-Follow-up.jpg"/>
          <p:cNvPicPr>
            <a:picLocks noGrp="1" noChangeAspect="1"/>
          </p:cNvPicPr>
          <p:nvPr>
            <p:ph idx="1"/>
          </p:nvPr>
        </p:nvPicPr>
        <p:blipFill>
          <a:blip r:embed="rId2" cstate="print"/>
          <a:stretch>
            <a:fillRect/>
          </a:stretch>
        </p:blipFill>
        <p:spPr>
          <a:xfrm>
            <a:off x="2537619" y="1828800"/>
            <a:ext cx="4244181" cy="4244181"/>
          </a:xfrm>
        </p:spPr>
      </p:pic>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in touch</a:t>
            </a:r>
            <a:endParaRPr lang="en-US" dirty="0"/>
          </a:p>
        </p:txBody>
      </p:sp>
      <p:pic>
        <p:nvPicPr>
          <p:cNvPr id="4" name="Content Placeholder 3" descr="acc_headerpic_20080127.jpg"/>
          <p:cNvPicPr>
            <a:picLocks noGrp="1" noChangeAspect="1"/>
          </p:cNvPicPr>
          <p:nvPr>
            <p:ph idx="1"/>
          </p:nvPr>
        </p:nvPicPr>
        <p:blipFill>
          <a:blip r:embed="rId2" cstate="print"/>
          <a:stretch>
            <a:fillRect/>
          </a:stretch>
        </p:blipFill>
        <p:spPr>
          <a:xfrm>
            <a:off x="1905000" y="2286000"/>
            <a:ext cx="5511800" cy="3307080"/>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1143000"/>
          </a:xfrm>
        </p:spPr>
        <p:txBody>
          <a:bodyPr>
            <a:normAutofit/>
          </a:bodyPr>
          <a:lstStyle/>
          <a:p>
            <a:r>
              <a:rPr lang="en-US" sz="5400" dirty="0" smtClean="0"/>
              <a:t>1- First Impression</a:t>
            </a:r>
            <a:endParaRPr lang="en-US" sz="5400" dirty="0"/>
          </a:p>
        </p:txBody>
      </p:sp>
      <p:sp>
        <p:nvSpPr>
          <p:cNvPr id="3" name="Content Placeholder 2"/>
          <p:cNvSpPr>
            <a:spLocks noGrp="1"/>
          </p:cNvSpPr>
          <p:nvPr>
            <p:ph idx="1"/>
          </p:nvPr>
        </p:nvSpPr>
        <p:spPr>
          <a:xfrm>
            <a:off x="1676400" y="1828800"/>
            <a:ext cx="5562600" cy="1143000"/>
          </a:xfrm>
        </p:spPr>
        <p:txBody>
          <a:bodyPr>
            <a:normAutofit fontScale="92500"/>
          </a:bodyPr>
          <a:lstStyle/>
          <a:p>
            <a:pPr>
              <a:buNone/>
            </a:pPr>
            <a:r>
              <a:rPr lang="en-US" sz="6600" dirty="0" smtClean="0"/>
              <a:t>     30 seconds …</a:t>
            </a:r>
          </a:p>
        </p:txBody>
      </p:sp>
      <p:pic>
        <p:nvPicPr>
          <p:cNvPr id="4" name="Picture 3" descr="done_r_hi.gif"/>
          <p:cNvPicPr>
            <a:picLocks noChangeAspect="1"/>
          </p:cNvPicPr>
          <p:nvPr/>
        </p:nvPicPr>
        <p:blipFill>
          <a:blip r:embed="rId2" cstate="print"/>
          <a:srcRect l="-391" t="24390" r="1894" b="24390"/>
          <a:stretch>
            <a:fillRect/>
          </a:stretch>
        </p:blipFill>
        <p:spPr>
          <a:xfrm>
            <a:off x="1905000" y="3429000"/>
            <a:ext cx="5660571" cy="2286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35" presetClass="emph" presetSubtype="0" fill="hold" nodeType="afterEffect">
                                  <p:stCondLst>
                                    <p:cond delay="0"/>
                                  </p:stCondLst>
                                  <p:childTnLst>
                                    <p:anim calcmode="discrete" valueType="str">
                                      <p:cBhvr>
                                        <p:cTn id="13"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4" fill="hold">
                            <p:stCondLst>
                              <p:cond delay="1000"/>
                            </p:stCondLst>
                            <p:childTnLst>
                              <p:par>
                                <p:cTn id="15" presetID="35" presetClass="emph" presetSubtype="0" fill="hold" nodeType="afterEffect">
                                  <p:stCondLst>
                                    <p:cond delay="0"/>
                                  </p:stCondLst>
                                  <p:childTnLst>
                                    <p:anim calcmode="discrete" valueType="str">
                                      <p:cBhvr>
                                        <p:cTn id="16"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7" fill="hold">
                            <p:stCondLst>
                              <p:cond delay="2000"/>
                            </p:stCondLst>
                            <p:childTnLst>
                              <p:par>
                                <p:cTn id="18" presetID="35" presetClass="emph" presetSubtype="0" fill="hold" nodeType="afterEffect">
                                  <p:stCondLst>
                                    <p:cond delay="0"/>
                                  </p:stCondLst>
                                  <p:childTnLst>
                                    <p:anim calcmode="discrete" valueType="str">
                                      <p:cBhvr>
                                        <p:cTn id="1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dirty="0" smtClean="0"/>
              <a:t>Refined manners:</a:t>
            </a:r>
            <a:br>
              <a:rPr lang="en-US" dirty="0" smtClean="0"/>
            </a:br>
            <a:r>
              <a:rPr lang="en-US" dirty="0" smtClean="0"/>
              <a:t>We are Ladies and Gentlemen working with Ladies and Gentlemen.</a:t>
            </a:r>
            <a:endParaRPr lang="en-US" dirty="0"/>
          </a:p>
        </p:txBody>
      </p:sp>
      <p:pic>
        <p:nvPicPr>
          <p:cNvPr id="3" name="Picture 2" descr="FavoriteGentlemenLogo.png"/>
          <p:cNvPicPr>
            <a:picLocks noChangeAspect="1"/>
          </p:cNvPicPr>
          <p:nvPr/>
        </p:nvPicPr>
        <p:blipFill>
          <a:blip r:embed="rId2" cstate="print"/>
          <a:stretch>
            <a:fillRect/>
          </a:stretch>
        </p:blipFill>
        <p:spPr>
          <a:xfrm>
            <a:off x="0" y="2743200"/>
            <a:ext cx="3886200" cy="3886200"/>
          </a:xfrm>
          <a:prstGeom prst="rect">
            <a:avLst/>
          </a:prstGeom>
        </p:spPr>
      </p:pic>
      <p:pic>
        <p:nvPicPr>
          <p:cNvPr id="4" name="Picture 3" descr="Networking-Manners-12_6sm.jpg"/>
          <p:cNvPicPr>
            <a:picLocks noChangeAspect="1"/>
          </p:cNvPicPr>
          <p:nvPr/>
        </p:nvPicPr>
        <p:blipFill>
          <a:blip r:embed="rId3" cstate="print"/>
          <a:stretch>
            <a:fillRect/>
          </a:stretch>
        </p:blipFill>
        <p:spPr>
          <a:xfrm>
            <a:off x="3581400" y="2286000"/>
            <a:ext cx="2638826" cy="2619974"/>
          </a:xfrm>
          <a:prstGeom prst="rect">
            <a:avLst/>
          </a:prstGeom>
        </p:spPr>
      </p:pic>
      <p:pic>
        <p:nvPicPr>
          <p:cNvPr id="5" name="Picture 4" descr="9211774-large.jpg"/>
          <p:cNvPicPr>
            <a:picLocks noChangeAspect="1"/>
          </p:cNvPicPr>
          <p:nvPr/>
        </p:nvPicPr>
        <p:blipFill>
          <a:blip r:embed="rId4" cstate="print"/>
          <a:srcRect l="37369" t="4940" r="8947" b="4941"/>
          <a:stretch>
            <a:fillRect/>
          </a:stretch>
        </p:blipFill>
        <p:spPr>
          <a:xfrm>
            <a:off x="6172200" y="3352800"/>
            <a:ext cx="2590800" cy="3200400"/>
          </a:xfrm>
          <a:prstGeom prst="rect">
            <a:avLst/>
          </a:prstGeom>
        </p:spPr>
      </p:pic>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titude checklist.jpg"/>
          <p:cNvPicPr>
            <a:picLocks noChangeAspect="1"/>
          </p:cNvPicPr>
          <p:nvPr/>
        </p:nvPicPr>
        <p:blipFill>
          <a:blip r:embed="rId2" cstate="print"/>
          <a:srcRect t="13151"/>
          <a:stretch>
            <a:fillRect/>
          </a:stretch>
        </p:blipFill>
        <p:spPr>
          <a:xfrm>
            <a:off x="2286001" y="1371600"/>
            <a:ext cx="4204084" cy="5301953"/>
          </a:xfrm>
          <a:prstGeom prst="rect">
            <a:avLst/>
          </a:prstGeom>
        </p:spPr>
      </p:pic>
      <p:sp>
        <p:nvSpPr>
          <p:cNvPr id="7" name="Title 6"/>
          <p:cNvSpPr>
            <a:spLocks noGrp="1"/>
          </p:cNvSpPr>
          <p:nvPr>
            <p:ph type="title"/>
          </p:nvPr>
        </p:nvSpPr>
        <p:spPr/>
        <p:txBody>
          <a:bodyPr/>
          <a:lstStyle/>
          <a:p>
            <a:r>
              <a:rPr lang="en-US" dirty="0" smtClean="0"/>
              <a:t>Action and attitude check up list</a:t>
            </a:r>
            <a:endParaRPr lang="en-US" dirty="0"/>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57400"/>
            <a:ext cx="8229600" cy="1295400"/>
          </a:xfrm>
        </p:spPr>
        <p:txBody>
          <a:bodyPr/>
          <a:lstStyle/>
          <a:p>
            <a:r>
              <a:rPr lang="en-US" b="1" dirty="0" smtClean="0"/>
              <a:t>III- MASTER YOUR ENVIRONMENT</a:t>
            </a:r>
            <a:endParaRPr lang="en-US" b="1" dirty="0"/>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you should not have or do…</a:t>
            </a:r>
            <a:endParaRPr lang="en-US" b="1" dirty="0"/>
          </a:p>
        </p:txBody>
      </p:sp>
      <p:sp>
        <p:nvSpPr>
          <p:cNvPr id="10" name="Content Placeholder 9"/>
          <p:cNvSpPr>
            <a:spLocks noGrp="1"/>
          </p:cNvSpPr>
          <p:nvPr>
            <p:ph idx="1"/>
          </p:nvPr>
        </p:nvSpPr>
        <p:spPr>
          <a:xfrm>
            <a:off x="457200" y="1371600"/>
            <a:ext cx="8458200" cy="5257800"/>
          </a:xfrm>
        </p:spPr>
        <p:txBody>
          <a:bodyPr>
            <a:normAutofit fontScale="92500"/>
          </a:bodyPr>
          <a:lstStyle/>
          <a:p>
            <a:r>
              <a:rPr lang="en-US" sz="2800" dirty="0" smtClean="0"/>
              <a:t>Smoke or have any cigarette buts in your office.</a:t>
            </a:r>
          </a:p>
          <a:p>
            <a:r>
              <a:rPr lang="en-US" sz="2800" dirty="0" smtClean="0"/>
              <a:t>Have a very messy desk.</a:t>
            </a:r>
          </a:p>
          <a:p>
            <a:r>
              <a:rPr lang="en-US" sz="2800" dirty="0" smtClean="0"/>
              <a:t>Have a dirty desk.</a:t>
            </a:r>
          </a:p>
          <a:p>
            <a:r>
              <a:rPr lang="en-US" sz="2800" dirty="0" smtClean="0"/>
              <a:t>Have an unorganized desk.</a:t>
            </a:r>
          </a:p>
          <a:p>
            <a:r>
              <a:rPr lang="en-US" sz="2800" dirty="0" smtClean="0"/>
              <a:t>Have too many family photographs or children artwork.</a:t>
            </a:r>
          </a:p>
          <a:p>
            <a:r>
              <a:rPr lang="en-US" sz="2800" dirty="0" smtClean="0"/>
              <a:t>Have non work related magazines.</a:t>
            </a:r>
          </a:p>
          <a:p>
            <a:r>
              <a:rPr lang="en-US" sz="2800" dirty="0" smtClean="0"/>
              <a:t>Eat at your desk.</a:t>
            </a:r>
          </a:p>
          <a:p>
            <a:r>
              <a:rPr lang="en-US" sz="2800" dirty="0" smtClean="0"/>
              <a:t>Inappropriate posters.</a:t>
            </a:r>
          </a:p>
          <a:p>
            <a:r>
              <a:rPr lang="en-US" sz="2800" dirty="0" smtClean="0"/>
              <a:t>Religious materials.</a:t>
            </a:r>
          </a:p>
          <a:p>
            <a:r>
              <a:rPr lang="en-US" sz="2800" dirty="0" smtClean="0"/>
              <a:t>Leave an unclean shared kitchen.</a:t>
            </a:r>
          </a:p>
          <a:p>
            <a:r>
              <a:rPr lang="en-US" sz="2800" dirty="0" smtClean="0"/>
              <a:t>Have an unclean car</a:t>
            </a:r>
          </a:p>
          <a:p>
            <a:endParaRPr lang="en-US" dirty="0" smtClean="0"/>
          </a:p>
          <a:p>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a:bodyPr>
          <a:lstStyle/>
          <a:p>
            <a:r>
              <a:rPr lang="en-US" b="1" dirty="0" smtClean="0"/>
              <a:t>What you should do…</a:t>
            </a:r>
            <a:endParaRPr lang="en-US" b="1" dirty="0"/>
          </a:p>
        </p:txBody>
      </p:sp>
      <p:pic>
        <p:nvPicPr>
          <p:cNvPr id="3" name="Picture 2" descr="vh_h_a_05.gif"/>
          <p:cNvPicPr>
            <a:picLocks noChangeAspect="1"/>
          </p:cNvPicPr>
          <p:nvPr/>
        </p:nvPicPr>
        <p:blipFill>
          <a:blip r:embed="rId2" cstate="print"/>
          <a:stretch>
            <a:fillRect/>
          </a:stretch>
        </p:blipFill>
        <p:spPr>
          <a:xfrm>
            <a:off x="228600" y="3352800"/>
            <a:ext cx="1714500" cy="1743075"/>
          </a:xfrm>
          <a:prstGeom prst="rect">
            <a:avLst/>
          </a:prstGeom>
        </p:spPr>
      </p:pic>
      <p:pic>
        <p:nvPicPr>
          <p:cNvPr id="4" name="Picture 3" descr="neat-office-desk.jpg"/>
          <p:cNvPicPr>
            <a:picLocks noChangeAspect="1"/>
          </p:cNvPicPr>
          <p:nvPr/>
        </p:nvPicPr>
        <p:blipFill>
          <a:blip r:embed="rId3" cstate="print"/>
          <a:stretch>
            <a:fillRect/>
          </a:stretch>
        </p:blipFill>
        <p:spPr>
          <a:xfrm>
            <a:off x="0" y="1143000"/>
            <a:ext cx="2428875" cy="1876425"/>
          </a:xfrm>
          <a:prstGeom prst="rect">
            <a:avLst/>
          </a:prstGeom>
        </p:spPr>
      </p:pic>
      <p:pic>
        <p:nvPicPr>
          <p:cNvPr id="5" name="Picture 4" descr="eaning-Over-The-Hood-Of-His-Cute-Blue-Compact-Car-To-Clean-The-Bug-Guts-Off-Of-His-Dirty-Windshield-While-Stopped-At-A-Gas-Station-Clipart-Illustration.jpg"/>
          <p:cNvPicPr>
            <a:picLocks noChangeAspect="1"/>
          </p:cNvPicPr>
          <p:nvPr/>
        </p:nvPicPr>
        <p:blipFill>
          <a:blip r:embed="rId4" cstate="print"/>
          <a:stretch>
            <a:fillRect/>
          </a:stretch>
        </p:blipFill>
        <p:spPr>
          <a:xfrm>
            <a:off x="2819400" y="1905000"/>
            <a:ext cx="2819400" cy="2205397"/>
          </a:xfrm>
          <a:prstGeom prst="rect">
            <a:avLst/>
          </a:prstGeom>
        </p:spPr>
      </p:pic>
      <p:pic>
        <p:nvPicPr>
          <p:cNvPr id="6" name="Picture 5" descr="Keep_Our_Environment_Clean_copy.jpg"/>
          <p:cNvPicPr>
            <a:picLocks noChangeAspect="1"/>
          </p:cNvPicPr>
          <p:nvPr/>
        </p:nvPicPr>
        <p:blipFill>
          <a:blip r:embed="rId5" cstate="print"/>
          <a:stretch>
            <a:fillRect/>
          </a:stretch>
        </p:blipFill>
        <p:spPr>
          <a:xfrm>
            <a:off x="2971800" y="4381500"/>
            <a:ext cx="3048000" cy="2476500"/>
          </a:xfrm>
          <a:prstGeom prst="rect">
            <a:avLst/>
          </a:prstGeom>
        </p:spPr>
      </p:pic>
      <p:pic>
        <p:nvPicPr>
          <p:cNvPr id="7" name="Picture 6" descr="save_water.jpg"/>
          <p:cNvPicPr>
            <a:picLocks noChangeAspect="1"/>
          </p:cNvPicPr>
          <p:nvPr/>
        </p:nvPicPr>
        <p:blipFill>
          <a:blip r:embed="rId6" cstate="print"/>
          <a:stretch>
            <a:fillRect/>
          </a:stretch>
        </p:blipFill>
        <p:spPr>
          <a:xfrm>
            <a:off x="5791200" y="1219200"/>
            <a:ext cx="2982238" cy="2330450"/>
          </a:xfrm>
          <a:prstGeom prst="rect">
            <a:avLst/>
          </a:prstGeom>
        </p:spPr>
      </p:pic>
      <p:pic>
        <p:nvPicPr>
          <p:cNvPr id="8" name="Picture 7" descr="3641769527_2794d12621_o.jpg"/>
          <p:cNvPicPr>
            <a:picLocks noChangeAspect="1"/>
          </p:cNvPicPr>
          <p:nvPr/>
        </p:nvPicPr>
        <p:blipFill>
          <a:blip r:embed="rId7" cstate="print"/>
          <a:stretch>
            <a:fillRect/>
          </a:stretch>
        </p:blipFill>
        <p:spPr>
          <a:xfrm>
            <a:off x="5969540" y="4114800"/>
            <a:ext cx="2945860" cy="2215287"/>
          </a:xfrm>
          <a:prstGeom prst="rect">
            <a:avLst/>
          </a:prstGeom>
        </p:spPr>
      </p:pic>
      <p:pic>
        <p:nvPicPr>
          <p:cNvPr id="9" name="Picture 8" descr="earth-day-5r.jpg"/>
          <p:cNvPicPr>
            <a:picLocks noChangeAspect="1"/>
          </p:cNvPicPr>
          <p:nvPr/>
        </p:nvPicPr>
        <p:blipFill>
          <a:blip r:embed="rId8" cstate="print"/>
          <a:stretch>
            <a:fillRect/>
          </a:stretch>
        </p:blipFill>
        <p:spPr>
          <a:xfrm>
            <a:off x="1524000" y="5181600"/>
            <a:ext cx="1676400" cy="1676400"/>
          </a:xfrm>
          <a:prstGeom prst="rect">
            <a:avLst/>
          </a:prstGeom>
        </p:spPr>
      </p:pic>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3" name="Picture 2" descr="Pink-Smiley-Black.gif"/>
          <p:cNvPicPr>
            <a:picLocks noChangeAspect="1"/>
          </p:cNvPicPr>
          <p:nvPr/>
        </p:nvPicPr>
        <p:blipFill>
          <a:blip r:embed="rId2" cstate="print"/>
          <a:stretch>
            <a:fillRect/>
          </a:stretch>
        </p:blipFill>
        <p:spPr>
          <a:xfrm>
            <a:off x="1828800" y="1447800"/>
            <a:ext cx="5105400" cy="5105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0" presetClass="emph" presetSubtype="0" fill="hold" nodeType="clickEffect">
                                  <p:stCondLst>
                                    <p:cond delay="0"/>
                                  </p:stCondLst>
                                  <p:childTnLst>
                                    <p:animClr clrSpc="hsl">
                                      <p:cBhvr override="childStyle">
                                        <p:cTn id="10" dur="500" fill="hold"/>
                                        <p:tgtEl>
                                          <p:spTgt spid="3"/>
                                        </p:tgtEl>
                                        <p:attrNameLst>
                                          <p:attrName>style.color</p:attrName>
                                        </p:attrNameLst>
                                      </p:cBhvr>
                                      <p:by>
                                        <p:hsl h="0" s="12549" l="25098"/>
                                      </p:by>
                                    </p:animClr>
                                    <p:animClr clrSpc="hsl">
                                      <p:cBhvr>
                                        <p:cTn id="11" dur="500" fill="hold"/>
                                        <p:tgtEl>
                                          <p:spTgt spid="3"/>
                                        </p:tgtEl>
                                        <p:attrNameLst>
                                          <p:attrName>fillcolor</p:attrName>
                                        </p:attrNameLst>
                                      </p:cBhvr>
                                      <p:by>
                                        <p:hsl h="0" s="12549" l="25098"/>
                                      </p:by>
                                    </p:animClr>
                                    <p:animClr clrSpc="hsl">
                                      <p:cBhvr>
                                        <p:cTn id="12" dur="500" fill="hold"/>
                                        <p:tgtEl>
                                          <p:spTgt spid="3"/>
                                        </p:tgtEl>
                                        <p:attrNameLst>
                                          <p:attrName>stroke.color</p:attrName>
                                        </p:attrNameLst>
                                      </p:cBhvr>
                                      <p:by>
                                        <p:hsl h="0" s="12549" l="25098"/>
                                      </p:by>
                                    </p:animClr>
                                    <p:set>
                                      <p:cBhvr>
                                        <p:cTn id="13" dur="500" fill="hold"/>
                                        <p:tgtEl>
                                          <p:spTgt spid="3"/>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p:cBhvr override="childStyle">
                                        <p:cTn id="17" dur="500" fill="hold"/>
                                        <p:tgtEl>
                                          <p:spTgt spid="3"/>
                                        </p:tgtEl>
                                        <p:attrNameLst>
                                          <p:attrName>style.color</p:attrName>
                                        </p:attrNameLst>
                                      </p:cBhvr>
                                      <p:by>
                                        <p:hsl h="0" s="12549" l="25098"/>
                                      </p:by>
                                    </p:animClr>
                                    <p:animClr clrSpc="hsl">
                                      <p:cBhvr>
                                        <p:cTn id="18" dur="500" fill="hold"/>
                                        <p:tgtEl>
                                          <p:spTgt spid="3"/>
                                        </p:tgtEl>
                                        <p:attrNameLst>
                                          <p:attrName>fillcolor</p:attrName>
                                        </p:attrNameLst>
                                      </p:cBhvr>
                                      <p:by>
                                        <p:hsl h="0" s="12549" l="25098"/>
                                      </p:by>
                                    </p:animClr>
                                    <p:animClr clrSpc="hsl">
                                      <p:cBhvr>
                                        <p:cTn id="19" dur="500" fill="hold"/>
                                        <p:tgtEl>
                                          <p:spTgt spid="3"/>
                                        </p:tgtEl>
                                        <p:attrNameLst>
                                          <p:attrName>stroke.color</p:attrName>
                                        </p:attrNameLst>
                                      </p:cBhvr>
                                      <p:by>
                                        <p:hsl h="0" s="12549" l="25098"/>
                                      </p:by>
                                    </p:animClr>
                                    <p:set>
                                      <p:cBhvr>
                                        <p:cTn id="20" dur="500" fill="hold"/>
                                        <p:tgtEl>
                                          <p:spTgt spid="3"/>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3"/>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30" presetClass="emph" presetSubtype="0" fill="hold" nodeType="clickEffect">
                                  <p:stCondLst>
                                    <p:cond delay="0"/>
                                  </p:stCondLst>
                                  <p:childTnLst>
                                    <p:animClr clrSpc="hsl">
                                      <p:cBhvr override="childStyle">
                                        <p:cTn id="28" dur="500" fill="hold"/>
                                        <p:tgtEl>
                                          <p:spTgt spid="3"/>
                                        </p:tgtEl>
                                        <p:attrNameLst>
                                          <p:attrName>style.color</p:attrName>
                                        </p:attrNameLst>
                                      </p:cBhvr>
                                      <p:by>
                                        <p:hsl h="0" s="12549" l="25098"/>
                                      </p:by>
                                    </p:animClr>
                                    <p:animClr clrSpc="hsl">
                                      <p:cBhvr>
                                        <p:cTn id="29" dur="500" fill="hold"/>
                                        <p:tgtEl>
                                          <p:spTgt spid="3"/>
                                        </p:tgtEl>
                                        <p:attrNameLst>
                                          <p:attrName>fillcolor</p:attrName>
                                        </p:attrNameLst>
                                      </p:cBhvr>
                                      <p:by>
                                        <p:hsl h="0" s="12549" l="25098"/>
                                      </p:by>
                                    </p:animClr>
                                    <p:animClr clrSpc="hsl">
                                      <p:cBhvr>
                                        <p:cTn id="30" dur="500" fill="hold"/>
                                        <p:tgtEl>
                                          <p:spTgt spid="3"/>
                                        </p:tgtEl>
                                        <p:attrNameLst>
                                          <p:attrName>stroke.color</p:attrName>
                                        </p:attrNameLst>
                                      </p:cBhvr>
                                      <p:by>
                                        <p:hsl h="0" s="12549" l="25098"/>
                                      </p:by>
                                    </p:animClr>
                                    <p:set>
                                      <p:cBhvr>
                                        <p:cTn id="31"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2590800"/>
          </a:xfrm>
        </p:spPr>
        <p:txBody>
          <a:bodyPr>
            <a:normAutofit fontScale="90000"/>
          </a:bodyPr>
          <a:lstStyle/>
          <a:p>
            <a:r>
              <a:rPr lang="en-US" dirty="0" smtClean="0"/>
              <a:t>In </a:t>
            </a:r>
            <a:r>
              <a:rPr lang="en-US" dirty="0" smtClean="0">
                <a:solidFill>
                  <a:srgbClr val="FF0000"/>
                </a:solidFill>
              </a:rPr>
              <a:t>30 seconds </a:t>
            </a:r>
            <a:r>
              <a:rPr lang="en-US" dirty="0" smtClean="0"/>
              <a:t>people has judged you and decided whether they like you, whether they trust you and whether they will work with you. </a:t>
            </a:r>
            <a:endParaRPr lang="en-US" dirty="0"/>
          </a:p>
        </p:txBody>
      </p:sp>
      <p:pic>
        <p:nvPicPr>
          <p:cNvPr id="7" name="Content Placeholder 8" descr="linda-before-after-L_A2[1].jpg"/>
          <p:cNvPicPr>
            <a:picLocks noChangeAspect="1"/>
          </p:cNvPicPr>
          <p:nvPr/>
        </p:nvPicPr>
        <p:blipFill>
          <a:blip r:embed="rId2" cstate="print"/>
          <a:stretch>
            <a:fillRect/>
          </a:stretch>
        </p:blipFill>
        <p:spPr>
          <a:xfrm>
            <a:off x="762000" y="2743200"/>
            <a:ext cx="2925567" cy="3810372"/>
          </a:xfrm>
          <a:prstGeom prst="rect">
            <a:avLst/>
          </a:prstGeom>
          <a:ln>
            <a:noFill/>
          </a:ln>
          <a:effectLst>
            <a:outerShdw blurRad="292100" dist="139700" dir="2700000" algn="tl" rotWithShape="0">
              <a:srgbClr val="333333">
                <a:alpha val="65000"/>
              </a:srgbClr>
            </a:outerShdw>
          </a:effectLst>
        </p:spPr>
      </p:pic>
      <p:pic>
        <p:nvPicPr>
          <p:cNvPr id="8" name="Content Placeholder 11" descr="linda-before-after-L_A2[1]crop2.jpg"/>
          <p:cNvPicPr>
            <a:picLocks noChangeAspect="1"/>
          </p:cNvPicPr>
          <p:nvPr/>
        </p:nvPicPr>
        <p:blipFill>
          <a:blip r:embed="rId3" cstate="print"/>
          <a:stretch>
            <a:fillRect/>
          </a:stretch>
        </p:blipFill>
        <p:spPr>
          <a:xfrm>
            <a:off x="5105400" y="2667000"/>
            <a:ext cx="2907630"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752600"/>
          </a:xfrm>
        </p:spPr>
        <p:txBody>
          <a:bodyPr>
            <a:normAutofit/>
          </a:bodyPr>
          <a:lstStyle/>
          <a:p>
            <a:r>
              <a:rPr lang="en-US" sz="5400" dirty="0" smtClean="0"/>
              <a:t>FIRST IMPRESSION</a:t>
            </a:r>
            <a:endParaRPr lang="en-US" sz="1600" dirty="0"/>
          </a:p>
        </p:txBody>
      </p:sp>
      <p:sp>
        <p:nvSpPr>
          <p:cNvPr id="3" name="Content Placeholder 2"/>
          <p:cNvSpPr>
            <a:spLocks noGrp="1"/>
          </p:cNvSpPr>
          <p:nvPr>
            <p:ph idx="1"/>
          </p:nvPr>
        </p:nvSpPr>
        <p:spPr>
          <a:xfrm>
            <a:off x="4495800" y="2133600"/>
            <a:ext cx="3962400" cy="4419600"/>
          </a:xfrm>
        </p:spPr>
        <p:txBody>
          <a:bodyPr>
            <a:normAutofit fontScale="77500" lnSpcReduction="20000"/>
          </a:bodyPr>
          <a:lstStyle/>
          <a:p>
            <a:r>
              <a:rPr lang="en-US" sz="6000" dirty="0" smtClean="0"/>
              <a:t>55% Visual</a:t>
            </a:r>
          </a:p>
          <a:p>
            <a:pPr>
              <a:buNone/>
            </a:pPr>
            <a:r>
              <a:rPr lang="en-US" dirty="0" smtClean="0"/>
              <a:t> (What you wear: how you look and act)</a:t>
            </a:r>
          </a:p>
          <a:p>
            <a:r>
              <a:rPr lang="en-US" sz="6000" dirty="0" smtClean="0"/>
              <a:t>38% Vocal </a:t>
            </a:r>
          </a:p>
          <a:p>
            <a:pPr>
              <a:buNone/>
            </a:pPr>
            <a:r>
              <a:rPr lang="en-US" dirty="0" smtClean="0"/>
              <a:t>(How you speak: the tone of your voice)</a:t>
            </a:r>
          </a:p>
          <a:p>
            <a:r>
              <a:rPr lang="en-US" sz="6000" dirty="0" smtClean="0"/>
              <a:t>7%Verbal</a:t>
            </a:r>
          </a:p>
          <a:p>
            <a:pPr>
              <a:buNone/>
            </a:pPr>
            <a:r>
              <a:rPr lang="en-US" dirty="0" smtClean="0"/>
              <a:t>(What you say: the words you say)</a:t>
            </a:r>
          </a:p>
          <a:p>
            <a:pPr>
              <a:buNone/>
            </a:pPr>
            <a:endParaRPr lang="en-US" dirty="0" smtClean="0"/>
          </a:p>
          <a:p>
            <a:pPr>
              <a:buNone/>
            </a:pPr>
            <a:endParaRPr lang="en-US" dirty="0" smtClean="0"/>
          </a:p>
          <a:p>
            <a:pPr>
              <a:buNone/>
            </a:pPr>
            <a:endParaRPr lang="en-US" dirty="0"/>
          </a:p>
        </p:txBody>
      </p:sp>
      <p:sp>
        <p:nvSpPr>
          <p:cNvPr id="4" name="TextBox 3"/>
          <p:cNvSpPr txBox="1"/>
          <p:nvPr/>
        </p:nvSpPr>
        <p:spPr>
          <a:xfrm>
            <a:off x="533400" y="2743200"/>
            <a:ext cx="3657600" cy="2585323"/>
          </a:xfrm>
          <a:prstGeom prst="rect">
            <a:avLst/>
          </a:prstGeom>
          <a:noFill/>
        </p:spPr>
        <p:txBody>
          <a:bodyPr wrap="square" rtlCol="0">
            <a:spAutoFit/>
          </a:bodyPr>
          <a:lstStyle/>
          <a:p>
            <a:pPr>
              <a:buFont typeface="Arial" pitchFamily="34" charset="0"/>
              <a:buChar char="•"/>
            </a:pPr>
            <a:r>
              <a:rPr lang="en-US" sz="5400" dirty="0" smtClean="0"/>
              <a:t>1- VISUAL</a:t>
            </a:r>
          </a:p>
          <a:p>
            <a:pPr>
              <a:buFont typeface="Arial" pitchFamily="34" charset="0"/>
              <a:buChar char="•"/>
            </a:pPr>
            <a:r>
              <a:rPr lang="en-US" sz="5400" dirty="0" smtClean="0"/>
              <a:t>2- VOCAL</a:t>
            </a:r>
          </a:p>
          <a:p>
            <a:pPr>
              <a:buFont typeface="Arial" pitchFamily="34" charset="0"/>
              <a:buChar char="•"/>
            </a:pPr>
            <a:r>
              <a:rPr lang="en-US" sz="5400" dirty="0" smtClean="0"/>
              <a:t>3- VERBAL</a:t>
            </a:r>
            <a:endParaRPr lang="en-US" sz="5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2000"/>
                                        <p:tgtEl>
                                          <p:spTgt spid="3">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57400" y="838200"/>
            <a:ext cx="5257800" cy="914400"/>
          </a:xfrm>
          <a:ln w="76200"/>
        </p:spPr>
        <p:style>
          <a:lnRef idx="2">
            <a:schemeClr val="dk1"/>
          </a:lnRef>
          <a:fillRef idx="1">
            <a:schemeClr val="lt1"/>
          </a:fillRef>
          <a:effectRef idx="0">
            <a:schemeClr val="dk1"/>
          </a:effectRef>
          <a:fontRef idx="minor">
            <a:schemeClr val="dk1"/>
          </a:fontRef>
        </p:style>
        <p:txBody>
          <a:bodyPr>
            <a:normAutofit fontScale="90000"/>
          </a:bodyPr>
          <a:lstStyle/>
          <a:p>
            <a:r>
              <a:rPr lang="en-US" sz="6000" dirty="0" smtClean="0"/>
              <a:t>LOLO</a:t>
            </a:r>
            <a:r>
              <a:rPr lang="en-US" dirty="0" smtClean="0"/>
              <a:t> effect</a:t>
            </a:r>
            <a:endParaRPr lang="en-US" dirty="0"/>
          </a:p>
        </p:txBody>
      </p:sp>
      <p:sp>
        <p:nvSpPr>
          <p:cNvPr id="10" name="Content Placeholder 9"/>
          <p:cNvSpPr>
            <a:spLocks noGrp="1"/>
          </p:cNvSpPr>
          <p:nvPr>
            <p:ph idx="1"/>
          </p:nvPr>
        </p:nvSpPr>
        <p:spPr/>
        <p:txBody>
          <a:bodyPr>
            <a:normAutofit/>
          </a:bodyPr>
          <a:lstStyle/>
          <a:p>
            <a:pPr>
              <a:buNone/>
            </a:pPr>
            <a:endParaRPr lang="en-US" sz="5400" dirty="0" smtClean="0"/>
          </a:p>
          <a:p>
            <a:pPr algn="ctr">
              <a:buNone/>
            </a:pPr>
            <a:r>
              <a:rPr lang="en-US" sz="5400" dirty="0" smtClean="0"/>
              <a:t>  Lock On  </a:t>
            </a:r>
            <a:r>
              <a:rPr lang="en-US" dirty="0" smtClean="0"/>
              <a:t>what we believe is true</a:t>
            </a:r>
          </a:p>
          <a:p>
            <a:pPr algn="ctr">
              <a:buNone/>
            </a:pPr>
            <a:endParaRPr lang="en-US" dirty="0" smtClean="0"/>
          </a:p>
          <a:p>
            <a:pPr algn="ctr">
              <a:buNone/>
            </a:pPr>
            <a:endParaRPr lang="en-US" dirty="0"/>
          </a:p>
          <a:p>
            <a:pPr algn="ctr">
              <a:buNone/>
            </a:pPr>
            <a:r>
              <a:rPr lang="en-US" sz="5400" dirty="0" smtClean="0"/>
              <a:t>   Lock Out </a:t>
            </a:r>
            <a:r>
              <a:rPr lang="en-US" dirty="0" smtClean="0"/>
              <a:t>anything to the contrary</a:t>
            </a:r>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CARYAYRF.jpg"/>
          <p:cNvPicPr>
            <a:picLocks noGrp="1" noChangeAspect="1"/>
          </p:cNvPicPr>
          <p:nvPr>
            <p:ph sz="half" idx="1"/>
          </p:nvPr>
        </p:nvPicPr>
        <p:blipFill>
          <a:blip r:embed="rId2" cstate="print"/>
          <a:srcRect l="16989" b="-701"/>
          <a:stretch>
            <a:fillRect/>
          </a:stretch>
        </p:blipFill>
        <p:spPr>
          <a:xfrm>
            <a:off x="381000" y="1066800"/>
            <a:ext cx="4122653" cy="5105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makeover_StacieAlvarez crop2.png"/>
          <p:cNvPicPr>
            <a:picLocks noGrp="1" noChangeAspect="1"/>
          </p:cNvPicPr>
          <p:nvPr>
            <p:ph sz="half" idx="2"/>
          </p:nvPr>
        </p:nvPicPr>
        <p:blipFill>
          <a:blip r:embed="rId3" cstate="print"/>
          <a:srcRect l="8881" t="1156" r="2308"/>
          <a:stretch>
            <a:fillRect/>
          </a:stretch>
        </p:blipFill>
        <p:spPr>
          <a:xfrm>
            <a:off x="4648200" y="1066800"/>
            <a:ext cx="4267200" cy="512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09-01[1].jpg"/>
          <p:cNvPicPr>
            <a:picLocks noGrp="1" noChangeAspect="1"/>
          </p:cNvPicPr>
          <p:nvPr>
            <p:ph sz="half" idx="2"/>
          </p:nvPr>
        </p:nvPicPr>
        <p:blipFill>
          <a:blip r:embed="rId3" cstate="print"/>
          <a:srcRect l="3741" t="3108" r="54565" b="38604"/>
          <a:stretch>
            <a:fillRect/>
          </a:stretch>
        </p:blipFill>
        <p:spPr>
          <a:xfrm>
            <a:off x="4724400" y="1371600"/>
            <a:ext cx="404622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descr="pic09-01[1].jpg"/>
          <p:cNvPicPr>
            <a:picLocks noGrp="1" noChangeAspect="1"/>
          </p:cNvPicPr>
          <p:nvPr>
            <p:ph sz="quarter" idx="4"/>
          </p:nvPr>
        </p:nvPicPr>
        <p:blipFill>
          <a:blip r:embed="rId3" cstate="print"/>
          <a:srcRect l="50730" t="3718" r="5865" b="34134"/>
          <a:stretch>
            <a:fillRect/>
          </a:stretch>
        </p:blipFill>
        <p:spPr>
          <a:xfrm>
            <a:off x="304800" y="1371600"/>
            <a:ext cx="4204335" cy="4545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image has a direct affect on how…</a:t>
            </a:r>
            <a:endParaRPr lang="en-US" dirty="0"/>
          </a:p>
        </p:txBody>
      </p:sp>
      <p:sp>
        <p:nvSpPr>
          <p:cNvPr id="5" name="Text Placeholder 4"/>
          <p:cNvSpPr>
            <a:spLocks noGrp="1"/>
          </p:cNvSpPr>
          <p:nvPr>
            <p:ph type="body" idx="1"/>
          </p:nvPr>
        </p:nvSpPr>
        <p:spPr/>
        <p:txBody>
          <a:bodyPr/>
          <a:lstStyle/>
          <a:p>
            <a:r>
              <a:rPr lang="en-US" dirty="0" smtClean="0">
                <a:solidFill>
                  <a:srgbClr val="FF0000"/>
                </a:solidFill>
              </a:rPr>
              <a:t>WE</a:t>
            </a:r>
            <a:r>
              <a:rPr lang="en-US" dirty="0" smtClean="0"/>
              <a:t>…</a:t>
            </a:r>
            <a:endParaRPr lang="en-US" dirty="0"/>
          </a:p>
        </p:txBody>
      </p:sp>
      <p:sp>
        <p:nvSpPr>
          <p:cNvPr id="3" name="Content Placeholder 2"/>
          <p:cNvSpPr>
            <a:spLocks noGrp="1"/>
          </p:cNvSpPr>
          <p:nvPr>
            <p:ph sz="half" idx="2"/>
          </p:nvPr>
        </p:nvSpPr>
        <p:spPr/>
        <p:txBody>
          <a:bodyPr>
            <a:normAutofit/>
          </a:bodyPr>
          <a:lstStyle/>
          <a:p>
            <a:r>
              <a:rPr lang="en-US" sz="6000" dirty="0" smtClean="0"/>
              <a:t>Feel</a:t>
            </a:r>
          </a:p>
          <a:p>
            <a:r>
              <a:rPr lang="en-US" sz="6000" dirty="0" smtClean="0"/>
              <a:t>Think</a:t>
            </a:r>
          </a:p>
          <a:p>
            <a:r>
              <a:rPr lang="en-US" sz="6000" dirty="0" smtClean="0"/>
              <a:t>Act</a:t>
            </a:r>
            <a:endParaRPr lang="en-US" sz="6000" dirty="0"/>
          </a:p>
        </p:txBody>
      </p:sp>
      <p:sp>
        <p:nvSpPr>
          <p:cNvPr id="6" name="Text Placeholder 5"/>
          <p:cNvSpPr>
            <a:spLocks noGrp="1"/>
          </p:cNvSpPr>
          <p:nvPr>
            <p:ph type="body" sz="quarter" idx="3"/>
          </p:nvPr>
        </p:nvSpPr>
        <p:spPr/>
        <p:txBody>
          <a:bodyPr>
            <a:normAutofit fontScale="92500" lnSpcReduction="20000"/>
          </a:bodyPr>
          <a:lstStyle/>
          <a:p>
            <a:r>
              <a:rPr lang="en-US" dirty="0" smtClean="0"/>
              <a:t>And  most IMPORTANTLY on how 	</a:t>
            </a:r>
            <a:r>
              <a:rPr lang="en-US" dirty="0" smtClean="0">
                <a:solidFill>
                  <a:srgbClr val="FF0000"/>
                </a:solidFill>
              </a:rPr>
              <a:t>OTHERS</a:t>
            </a:r>
            <a:r>
              <a:rPr lang="en-US" dirty="0" smtClean="0"/>
              <a:t> </a:t>
            </a:r>
            <a:endParaRPr lang="en-US" dirty="0"/>
          </a:p>
        </p:txBody>
      </p:sp>
      <p:sp>
        <p:nvSpPr>
          <p:cNvPr id="7" name="Content Placeholder 6"/>
          <p:cNvSpPr>
            <a:spLocks noGrp="1"/>
          </p:cNvSpPr>
          <p:nvPr>
            <p:ph sz="quarter" idx="4"/>
          </p:nvPr>
        </p:nvSpPr>
        <p:spPr>
          <a:xfrm>
            <a:off x="4645025" y="2174874"/>
            <a:ext cx="4041775" cy="4225925"/>
          </a:xfrm>
        </p:spPr>
        <p:txBody>
          <a:bodyPr>
            <a:noAutofit/>
          </a:bodyPr>
          <a:lstStyle/>
          <a:p>
            <a:r>
              <a:rPr lang="en-US" sz="6000" dirty="0" smtClean="0"/>
              <a:t>Will feel</a:t>
            </a:r>
          </a:p>
          <a:p>
            <a:r>
              <a:rPr lang="en-US" sz="6000" dirty="0" smtClean="0"/>
              <a:t>Will think</a:t>
            </a:r>
          </a:p>
          <a:p>
            <a:r>
              <a:rPr lang="en-US" sz="6000" dirty="0" smtClean="0"/>
              <a:t>Will act</a:t>
            </a:r>
          </a:p>
          <a:p>
            <a:pPr>
              <a:buNone/>
            </a:pPr>
            <a:r>
              <a:rPr lang="en-US" sz="6000" dirty="0" smtClean="0"/>
              <a:t>	</a:t>
            </a:r>
            <a:r>
              <a:rPr lang="en-US" sz="4400" dirty="0" smtClean="0">
                <a:solidFill>
                  <a:srgbClr val="FF0000"/>
                </a:solidFill>
              </a:rPr>
              <a:t>… towards us.</a:t>
            </a:r>
            <a:endParaRPr lang="en-US" sz="4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3" grpId="0" build="p"/>
      <p:bldP spid="6"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a:solidFill>
            <a:srgbClr val="66FFFF"/>
          </a:solidFill>
        </p:spPr>
        <p:txBody>
          <a:bodyPr>
            <a:noAutofit/>
          </a:bodyPr>
          <a:lstStyle/>
          <a:p>
            <a:r>
              <a:rPr lang="en-US" sz="8000" b="1" dirty="0" smtClean="0"/>
              <a:t>What is image</a:t>
            </a:r>
            <a:r>
              <a:rPr lang="en-US" sz="7200" b="1" dirty="0" smtClean="0"/>
              <a:t>?</a:t>
            </a:r>
            <a:endParaRPr lang="en-US" sz="7200" b="1" dirty="0"/>
          </a:p>
        </p:txBody>
      </p:sp>
      <p:sp>
        <p:nvSpPr>
          <p:cNvPr id="3" name="Content Placeholder 2"/>
          <p:cNvSpPr>
            <a:spLocks noGrp="1"/>
          </p:cNvSpPr>
          <p:nvPr>
            <p:ph sz="half" idx="1"/>
          </p:nvPr>
        </p:nvSpPr>
        <p:spPr>
          <a:xfrm>
            <a:off x="304800" y="1524000"/>
            <a:ext cx="4038600" cy="3505200"/>
          </a:xfrm>
          <a:solidFill>
            <a:schemeClr val="accent4">
              <a:lumMod val="20000"/>
              <a:lumOff val="80000"/>
            </a:schemeClr>
          </a:solidFill>
        </p:spPr>
        <p:txBody>
          <a:bodyPr>
            <a:normAutofit/>
          </a:bodyPr>
          <a:lstStyle/>
          <a:p>
            <a:pPr>
              <a:buNone/>
            </a:pPr>
            <a:r>
              <a:rPr lang="en-US" sz="6000" i="1" dirty="0" smtClean="0"/>
              <a:t>  Why is image important?</a:t>
            </a:r>
            <a:endParaRPr lang="en-US" sz="6000" i="1" dirty="0"/>
          </a:p>
        </p:txBody>
      </p:sp>
      <p:sp>
        <p:nvSpPr>
          <p:cNvPr id="4" name="Content Placeholder 3"/>
          <p:cNvSpPr>
            <a:spLocks noGrp="1"/>
          </p:cNvSpPr>
          <p:nvPr>
            <p:ph sz="half" idx="2"/>
          </p:nvPr>
        </p:nvSpPr>
        <p:spPr>
          <a:xfrm>
            <a:off x="4495800" y="1524000"/>
            <a:ext cx="3810000" cy="3505201"/>
          </a:xfrm>
          <a:solidFill>
            <a:schemeClr val="tx2">
              <a:lumMod val="40000"/>
              <a:lumOff val="60000"/>
            </a:schemeClr>
          </a:solidFill>
        </p:spPr>
        <p:txBody>
          <a:bodyPr>
            <a:normAutofit/>
          </a:bodyPr>
          <a:lstStyle/>
          <a:p>
            <a:pPr>
              <a:buNone/>
            </a:pPr>
            <a:r>
              <a:rPr lang="en-US" sz="5400" dirty="0" smtClean="0"/>
              <a:t>  HOW CAN IT AFFECT OUR LIVES?</a:t>
            </a:r>
            <a:endParaRPr lang="en-US" sz="5400" dirty="0"/>
          </a:p>
        </p:txBody>
      </p:sp>
      <p:sp>
        <p:nvSpPr>
          <p:cNvPr id="5" name="TextBox 4"/>
          <p:cNvSpPr txBox="1"/>
          <p:nvPr/>
        </p:nvSpPr>
        <p:spPr>
          <a:xfrm>
            <a:off x="0" y="5105400"/>
            <a:ext cx="9144000" cy="1754326"/>
          </a:xfrm>
          <a:prstGeom prst="rect">
            <a:avLst/>
          </a:prstGeom>
          <a:solidFill>
            <a:schemeClr val="tx2">
              <a:lumMod val="20000"/>
              <a:lumOff val="80000"/>
            </a:schemeClr>
          </a:solidFill>
        </p:spPr>
        <p:txBody>
          <a:bodyPr wrap="square" rtlCol="0">
            <a:spAutoFit/>
          </a:bodyPr>
          <a:lstStyle/>
          <a:p>
            <a:r>
              <a:rPr lang="en-US" sz="5400" dirty="0" smtClean="0"/>
              <a:t>How to build and control our image?</a:t>
            </a:r>
            <a:endParaRPr lang="en-US" sz="5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Effect transition="in" filter="fade">
                                      <p:cBhvr>
                                        <p:cTn id="16" dur="1000"/>
                                        <p:tgtEl>
                                          <p:spTgt spid="3">
                                            <p:bg/>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4">
                                            <p:bg/>
                                          </p:spTgt>
                                        </p:tgtEl>
                                        <p:attrNameLst>
                                          <p:attrName>style.visibility</p:attrName>
                                        </p:attrNameLst>
                                      </p:cBhvr>
                                      <p:to>
                                        <p:strVal val="visible"/>
                                      </p:to>
                                    </p:set>
                                    <p:anim calcmode="lin" valueType="num">
                                      <p:cBhvr>
                                        <p:cTn id="26" dur="1000" fill="hold"/>
                                        <p:tgtEl>
                                          <p:spTgt spid="4">
                                            <p:bg/>
                                          </p:spTgt>
                                        </p:tgtEl>
                                        <p:attrNameLst>
                                          <p:attrName>ppt_w</p:attrName>
                                        </p:attrNameLst>
                                      </p:cBhvr>
                                      <p:tavLst>
                                        <p:tav tm="0">
                                          <p:val>
                                            <p:fltVal val="0"/>
                                          </p:val>
                                        </p:tav>
                                        <p:tav tm="100000">
                                          <p:val>
                                            <p:strVal val="#ppt_w"/>
                                          </p:val>
                                        </p:tav>
                                      </p:tavLst>
                                    </p:anim>
                                    <p:anim calcmode="lin" valueType="num">
                                      <p:cBhvr>
                                        <p:cTn id="27" dur="1000" fill="hold"/>
                                        <p:tgtEl>
                                          <p:spTgt spid="4">
                                            <p:bg/>
                                          </p:spTgt>
                                        </p:tgtEl>
                                        <p:attrNameLst>
                                          <p:attrName>ppt_h</p:attrName>
                                        </p:attrNameLst>
                                      </p:cBhvr>
                                      <p:tavLst>
                                        <p:tav tm="0">
                                          <p:val>
                                            <p:fltVal val="0"/>
                                          </p:val>
                                        </p:tav>
                                        <p:tav tm="100000">
                                          <p:val>
                                            <p:strVal val="#ppt_h"/>
                                          </p:val>
                                        </p:tav>
                                      </p:tavLst>
                                    </p:anim>
                                    <p:animEffect transition="in" filter="fade">
                                      <p:cBhvr>
                                        <p:cTn id="28" dur="1000"/>
                                        <p:tgtEl>
                                          <p:spTgt spid="4">
                                            <p:bg/>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p:cTn id="31"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3" dur="10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build="p"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dirty="0" smtClean="0"/>
              <a:t>Stories???</a:t>
            </a:r>
            <a:endParaRPr lang="en-US" dirty="0"/>
          </a:p>
        </p:txBody>
      </p:sp>
      <p:pic>
        <p:nvPicPr>
          <p:cNvPr id="4" name="Content Placeholder 3" descr="What-average-amount-time-day-young-woman-spends-bad-mood.jpg"/>
          <p:cNvPicPr>
            <a:picLocks noGrp="1" noChangeAspect="1"/>
          </p:cNvPicPr>
          <p:nvPr>
            <p:ph idx="1"/>
          </p:nvPr>
        </p:nvPicPr>
        <p:blipFill>
          <a:blip r:embed="rId2" cstate="print"/>
          <a:srcRect t="14583" r="9375"/>
          <a:stretch>
            <a:fillRect/>
          </a:stretch>
        </p:blipFill>
        <p:spPr>
          <a:xfrm>
            <a:off x="2772936" y="2057400"/>
            <a:ext cx="3018264" cy="4267197"/>
          </a:xfr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762000"/>
            <a:ext cx="9144000" cy="1371599"/>
          </a:xfrm>
        </p:spPr>
        <p:txBody>
          <a:bodyPr>
            <a:normAutofit fontScale="92500"/>
          </a:bodyPr>
          <a:lstStyle/>
          <a:p>
            <a:pPr>
              <a:buNone/>
            </a:pPr>
            <a:r>
              <a:rPr lang="en-US" sz="6000" dirty="0" smtClean="0"/>
              <a:t>  </a:t>
            </a:r>
            <a:r>
              <a:rPr lang="en-US" sz="4800" dirty="0" smtClean="0"/>
              <a:t>How can image change our future?</a:t>
            </a:r>
            <a:endParaRPr lang="en-US" sz="4800" dirty="0"/>
          </a:p>
        </p:txBody>
      </p:sp>
      <p:graphicFrame>
        <p:nvGraphicFramePr>
          <p:cNvPr id="9" name="Diagram 8"/>
          <p:cNvGraphicFramePr/>
          <p:nvPr/>
        </p:nvGraphicFramePr>
        <p:xfrm>
          <a:off x="1371600" y="2133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3000"/>
                                        <p:tgtEl>
                                          <p:spTgt spid="6">
                                            <p:txEl>
                                              <p:pRg st="0" end="0"/>
                                            </p:txEl>
                                          </p:spTgt>
                                        </p:tgtEl>
                                      </p:cBhvr>
                                    </p:animEffect>
                                    <p:anim calcmode="lin" valueType="num">
                                      <p:cBhvr>
                                        <p:cTn id="8"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7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9"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458200" cy="4678362"/>
          </a:xfrm>
        </p:spPr>
        <p:txBody>
          <a:bodyPr>
            <a:normAutofit/>
          </a:bodyPr>
          <a:lstStyle/>
          <a:p>
            <a:r>
              <a:rPr lang="en-US" dirty="0" smtClean="0"/>
              <a:t>How would you like to be perceived?</a:t>
            </a:r>
            <a:br>
              <a:rPr lang="en-US" dirty="0" smtClean="0"/>
            </a:br>
            <a:r>
              <a:rPr lang="en-US" sz="2800" dirty="0" smtClean="0"/>
              <a:t>(please write down a minimum of 10 impressions of what you would like </a:t>
            </a:r>
            <a:r>
              <a:rPr lang="en-US" sz="2800" u="sng" dirty="0" smtClean="0"/>
              <a:t>YOUR</a:t>
            </a:r>
            <a:r>
              <a:rPr lang="en-US" sz="2800" dirty="0" smtClean="0"/>
              <a:t> image to say)</a:t>
            </a:r>
            <a:endParaRPr lang="en-US" sz="28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0" y="0"/>
            <a:ext cx="9144000" cy="6858000"/>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r>
              <a:rPr lang="en-US" sz="9600" b="1" dirty="0" smtClean="0"/>
              <a:t>		</a:t>
            </a:r>
            <a:r>
              <a:rPr lang="en-US" sz="16000" dirty="0" smtClean="0">
                <a:solidFill>
                  <a:schemeClr val="tx1">
                    <a:lumMod val="85000"/>
                    <a:lumOff val="15000"/>
                  </a:schemeClr>
                </a:solidFill>
              </a:rPr>
              <a:t>Knowledge    </a:t>
            </a:r>
            <a:r>
              <a:rPr lang="en-US" sz="16000" b="1" i="1" u="sng" dirty="0" smtClean="0">
                <a:solidFill>
                  <a:srgbClr val="002060"/>
                </a:solidFill>
              </a:rPr>
              <a:t>Credibility </a:t>
            </a:r>
            <a:r>
              <a:rPr lang="en-US" sz="11200" b="1" dirty="0" smtClean="0">
                <a:solidFill>
                  <a:srgbClr val="66FFFF"/>
                </a:solidFill>
              </a:rPr>
              <a:t> </a:t>
            </a:r>
            <a:r>
              <a:rPr lang="en-US" sz="11200" dirty="0" smtClean="0">
                <a:solidFill>
                  <a:srgbClr val="66FFFF"/>
                </a:solidFill>
              </a:rPr>
              <a:t>Attractiveness            </a:t>
            </a:r>
            <a:r>
              <a:rPr lang="en-US" sz="9600" dirty="0" smtClean="0"/>
              <a:t>Health  </a:t>
            </a:r>
          </a:p>
          <a:p>
            <a:pPr lvl="0"/>
            <a:r>
              <a:rPr lang="en-US" sz="9600" b="1" dirty="0" smtClean="0">
                <a:solidFill>
                  <a:schemeClr val="accent2">
                    <a:lumMod val="75000"/>
                  </a:schemeClr>
                </a:solidFill>
              </a:rPr>
              <a:t>                  Accomplishments</a:t>
            </a:r>
            <a:r>
              <a:rPr lang="en-US" sz="7200" dirty="0" smtClean="0"/>
              <a:t>                                          </a:t>
            </a:r>
            <a:r>
              <a:rPr lang="en-US" sz="14400" dirty="0" smtClean="0"/>
              <a:t>sUCCESS</a:t>
            </a:r>
            <a:endParaRPr lang="en-US" sz="8000" b="1" i="1" dirty="0" smtClean="0">
              <a:solidFill>
                <a:srgbClr val="002060"/>
              </a:solidFill>
            </a:endParaRPr>
          </a:p>
          <a:p>
            <a:r>
              <a:rPr lang="en-US" sz="7200" dirty="0" smtClean="0"/>
              <a:t>                   Elegance                    </a:t>
            </a:r>
            <a:r>
              <a:rPr lang="en-US" sz="11100" dirty="0" smtClean="0">
                <a:solidFill>
                  <a:srgbClr val="00FF00"/>
                </a:solidFill>
                <a:latin typeface="Angsana New" pitchFamily="18" charset="-34"/>
                <a:cs typeface="Angsana New" pitchFamily="18" charset="-34"/>
              </a:rPr>
              <a:t>Self respect                    </a:t>
            </a:r>
            <a:r>
              <a:rPr lang="en-US" sz="9600" dirty="0" smtClean="0">
                <a:solidFill>
                  <a:schemeClr val="tx2">
                    <a:lumMod val="60000"/>
                    <a:lumOff val="40000"/>
                  </a:schemeClr>
                </a:solidFill>
              </a:rPr>
              <a:t>Persuasiveness</a:t>
            </a:r>
            <a:endParaRPr lang="en-US" sz="11100" b="1" dirty="0" smtClean="0">
              <a:solidFill>
                <a:srgbClr val="002060"/>
              </a:solidFill>
            </a:endParaRPr>
          </a:p>
          <a:p>
            <a:r>
              <a:rPr lang="en-US" sz="19200" dirty="0" smtClean="0">
                <a:solidFill>
                  <a:schemeClr val="tx1">
                    <a:lumMod val="65000"/>
                    <a:lumOff val="35000"/>
                  </a:schemeClr>
                </a:solidFill>
              </a:rPr>
              <a:t>            Confidence       </a:t>
            </a:r>
            <a:r>
              <a:rPr lang="en-US" sz="9600" dirty="0" smtClean="0"/>
              <a:t>Sense of Organization</a:t>
            </a:r>
          </a:p>
          <a:p>
            <a:r>
              <a:rPr lang="en-US" sz="9600" dirty="0" smtClean="0"/>
              <a:t>Competence                               </a:t>
            </a:r>
            <a:r>
              <a:rPr lang="en-US" sz="9600" b="1" dirty="0" smtClean="0">
                <a:solidFill>
                  <a:srgbClr val="7030A0"/>
                </a:solidFill>
              </a:rPr>
              <a:t>COMMUNICATION</a:t>
            </a:r>
          </a:p>
          <a:p>
            <a:pPr lvl="0"/>
            <a:r>
              <a:rPr lang="en-US" sz="9600" dirty="0" smtClean="0"/>
              <a:t>       </a:t>
            </a:r>
            <a:r>
              <a:rPr lang="en-US" sz="9600" b="1" i="1" dirty="0" smtClean="0">
                <a:solidFill>
                  <a:schemeClr val="accent5">
                    <a:lumMod val="60000"/>
                    <a:lumOff val="40000"/>
                  </a:schemeClr>
                </a:solidFill>
              </a:rPr>
              <a:t> </a:t>
            </a:r>
            <a:r>
              <a:rPr lang="en-US" sz="11200" b="1" i="1" dirty="0" smtClean="0">
                <a:solidFill>
                  <a:srgbClr val="F61666"/>
                </a:solidFill>
              </a:rPr>
              <a:t>Sophistication</a:t>
            </a:r>
            <a:r>
              <a:rPr lang="en-US" sz="11200" b="1" i="1" dirty="0" smtClean="0">
                <a:solidFill>
                  <a:schemeClr val="tx2">
                    <a:lumMod val="60000"/>
                    <a:lumOff val="40000"/>
                  </a:schemeClr>
                </a:solidFill>
              </a:rPr>
              <a:t> </a:t>
            </a:r>
            <a:r>
              <a:rPr lang="en-US" sz="9600" b="1" i="1" dirty="0" smtClean="0">
                <a:solidFill>
                  <a:schemeClr val="accent5">
                    <a:lumMod val="60000"/>
                    <a:lumOff val="40000"/>
                  </a:schemeClr>
                </a:solidFill>
              </a:rPr>
              <a:t>                                                       					          </a:t>
            </a:r>
            <a:r>
              <a:rPr lang="en-US" sz="9600" dirty="0" smtClean="0"/>
              <a:t>TRUSTWORTHINESS</a:t>
            </a:r>
          </a:p>
          <a:p>
            <a:pPr lvl="2">
              <a:buNone/>
            </a:pPr>
            <a:r>
              <a:rPr lang="en-US" sz="8800" dirty="0" smtClean="0"/>
              <a:t>         Self-esteem</a:t>
            </a:r>
            <a:endParaRPr lang="en-US" sz="16400" dirty="0" smtClean="0">
              <a:solidFill>
                <a:schemeClr val="tx1">
                  <a:lumMod val="65000"/>
                  <a:lumOff val="35000"/>
                </a:schemeClr>
              </a:solidFill>
            </a:endParaRPr>
          </a:p>
          <a:p>
            <a:pPr lvl="0"/>
            <a:r>
              <a:rPr lang="en-US" sz="17600" dirty="0" smtClean="0"/>
              <a:t>       </a:t>
            </a:r>
            <a:r>
              <a:rPr lang="en-US" sz="12800" b="1" i="1" dirty="0" smtClean="0">
                <a:solidFill>
                  <a:srgbClr val="002060"/>
                </a:solidFill>
              </a:rPr>
              <a:t>Professionalism</a:t>
            </a:r>
            <a:r>
              <a:rPr lang="en-US" sz="17600" dirty="0" smtClean="0"/>
              <a:t>               Authority                               </a:t>
            </a:r>
            <a:r>
              <a:rPr lang="en-US" sz="8800" b="1" dirty="0" smtClean="0">
                <a:solidFill>
                  <a:srgbClr val="FF0000"/>
                </a:solidFill>
                <a:latin typeface="Arial Black" pitchFamily="34" charset="0"/>
                <a:cs typeface="Arial" pitchFamily="34" charset="0"/>
              </a:rPr>
              <a:t>                </a:t>
            </a:r>
            <a:r>
              <a:rPr lang="en-US" sz="14400" b="1" dirty="0" smtClean="0"/>
              <a:t>Beliefs			 </a:t>
            </a:r>
            <a:r>
              <a:rPr lang="en-US" sz="14400" b="1" i="1" dirty="0" smtClean="0">
                <a:solidFill>
                  <a:srgbClr val="C00000"/>
                </a:solidFill>
              </a:rPr>
              <a:t>AGE</a:t>
            </a:r>
          </a:p>
          <a:p>
            <a:r>
              <a:rPr lang="en-US" sz="9600" dirty="0" smtClean="0">
                <a:solidFill>
                  <a:srgbClr val="660066"/>
                </a:solidFill>
              </a:rPr>
              <a:t>            rEPUTATION			</a:t>
            </a:r>
            <a:r>
              <a:rPr lang="en-US" sz="9600" dirty="0" smtClean="0"/>
              <a:t> </a:t>
            </a:r>
            <a:r>
              <a:rPr lang="en-US" sz="14400" b="1" u="sng" dirty="0" smtClean="0"/>
              <a:t>Power</a:t>
            </a:r>
            <a:r>
              <a:rPr lang="en-US" sz="9600" dirty="0" smtClean="0">
                <a:solidFill>
                  <a:srgbClr val="660066"/>
                </a:solidFill>
              </a:rPr>
              <a:t>                        </a:t>
            </a:r>
            <a:r>
              <a:rPr lang="en-US" sz="7200" b="1" dirty="0" smtClean="0">
                <a:solidFill>
                  <a:srgbClr val="FF0000"/>
                </a:solidFill>
                <a:latin typeface="Arial Black" pitchFamily="34" charset="0"/>
                <a:cs typeface="Arial" pitchFamily="34" charset="0"/>
              </a:rPr>
              <a:t>Position 				</a:t>
            </a:r>
            <a:endParaRPr lang="en-US" sz="8000" b="1" dirty="0" smtClean="0"/>
          </a:p>
          <a:p>
            <a:pPr lvl="0"/>
            <a:r>
              <a:rPr lang="en-US" sz="8000" dirty="0" smtClean="0"/>
              <a:t>Likeability		</a:t>
            </a:r>
            <a:r>
              <a:rPr lang="en-US" sz="11200" dirty="0" smtClean="0"/>
              <a:t> Energy </a:t>
            </a:r>
            <a:r>
              <a:rPr lang="en-US" sz="8000" dirty="0" smtClean="0"/>
              <a:t>		</a:t>
            </a:r>
            <a:r>
              <a:rPr lang="en-US" sz="12800" dirty="0" smtClean="0"/>
              <a:t>Friendliness</a:t>
            </a:r>
          </a:p>
          <a:p>
            <a:pPr algn="ctr">
              <a:buNone/>
            </a:pPr>
            <a:r>
              <a:rPr lang="en-US" dirty="0" smtClean="0"/>
              <a:t> </a:t>
            </a:r>
            <a:endParaRPr lang="en-US" dirty="0"/>
          </a:p>
        </p:txBody>
      </p:sp>
      <p:sp>
        <p:nvSpPr>
          <p:cNvPr id="6" name="TextBox 5"/>
          <p:cNvSpPr txBox="1"/>
          <p:nvPr/>
        </p:nvSpPr>
        <p:spPr>
          <a:xfrm>
            <a:off x="9525000" y="3429000"/>
            <a:ext cx="184731" cy="369332"/>
          </a:xfrm>
          <a:prstGeom prst="rect">
            <a:avLst/>
          </a:prstGeom>
          <a:noFill/>
        </p:spPr>
        <p:txBody>
          <a:bodyPr wrap="none" rtlCol="0">
            <a:spAutoFit/>
          </a:bodyPr>
          <a:lstStyle/>
          <a:p>
            <a:endParaRPr lang="en-US" dirty="0"/>
          </a:p>
        </p:txBody>
      </p:sp>
    </p:spTree>
  </p:cSld>
  <p:clrMapOvr>
    <a:masterClrMapping/>
  </p:clrMapOvr>
  <p:transition advClick="0" advTm="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Susan Boyle</a:t>
            </a:r>
            <a:endParaRPr lang="en-US" dirty="0"/>
          </a:p>
        </p:txBody>
      </p:sp>
      <p:pic>
        <p:nvPicPr>
          <p:cNvPr id="4" name="Content Placeholder 3" descr="susan-boyle.jpg"/>
          <p:cNvPicPr>
            <a:picLocks noGrp="1" noChangeAspect="1"/>
          </p:cNvPicPr>
          <p:nvPr>
            <p:ph idx="1"/>
          </p:nvPr>
        </p:nvPicPr>
        <p:blipFill>
          <a:blip r:embed="rId2" cstate="print"/>
          <a:stretch>
            <a:fillRect/>
          </a:stretch>
        </p:blipFill>
        <p:spPr>
          <a:xfrm>
            <a:off x="3002940" y="1600200"/>
            <a:ext cx="3138119" cy="4525963"/>
          </a:xfr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How about we analyze some </a:t>
            </a:r>
            <a:r>
              <a:rPr lang="en-US" b="1" dirty="0" smtClean="0"/>
              <a:t>before</a:t>
            </a:r>
            <a:r>
              <a:rPr lang="en-US" dirty="0" smtClean="0"/>
              <a:t> and </a:t>
            </a:r>
            <a:r>
              <a:rPr lang="en-US" b="1" dirty="0" smtClean="0"/>
              <a:t>after</a:t>
            </a:r>
            <a:r>
              <a:rPr lang="en-US" dirty="0" smtClean="0"/>
              <a:t> pictures…</a:t>
            </a:r>
            <a:endParaRPr lang="en-US" dirty="0"/>
          </a:p>
        </p:txBody>
      </p:sp>
      <p:sp>
        <p:nvSpPr>
          <p:cNvPr id="8" name="Subtitle 7"/>
          <p:cNvSpPr>
            <a:spLocks noGrp="1"/>
          </p:cNvSpPr>
          <p:nvPr>
            <p:ph type="subTitle" idx="1"/>
          </p:nvPr>
        </p:nvSpPr>
        <p:spPr>
          <a:xfrm flipV="1">
            <a:off x="-3048000" y="5715000"/>
            <a:ext cx="2438400" cy="45719"/>
          </a:xfrm>
        </p:spPr>
        <p:txBody>
          <a:bodyPr>
            <a:normAutofit fontScale="25000" lnSpcReduction="20000"/>
          </a:bodyPr>
          <a:lstStyle/>
          <a:p>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9" name="Content Placeholder 8" descr="susan-boyle.jpg"/>
          <p:cNvPicPr>
            <a:picLocks noGrp="1" noChangeAspect="1"/>
          </p:cNvPicPr>
          <p:nvPr>
            <p:ph sz="half" idx="1"/>
          </p:nvPr>
        </p:nvPicPr>
        <p:blipFill>
          <a:blip r:embed="rId2" cstate="print"/>
          <a:stretch>
            <a:fillRect/>
          </a:stretch>
        </p:blipFill>
        <p:spPr>
          <a:xfrm>
            <a:off x="356592" y="609600"/>
            <a:ext cx="4068217" cy="586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Content Placeholder 9" descr="mr_8dfb9ab96957d8.jpg"/>
          <p:cNvPicPr>
            <a:picLocks noGrp="1" noChangeAspect="1"/>
          </p:cNvPicPr>
          <p:nvPr>
            <p:ph sz="half" idx="2"/>
          </p:nvPr>
        </p:nvPicPr>
        <p:blipFill>
          <a:blip r:embed="rId3" cstate="print"/>
          <a:stretch>
            <a:fillRect/>
          </a:stretch>
        </p:blipFill>
        <p:spPr>
          <a:xfrm>
            <a:off x="4603432" y="609600"/>
            <a:ext cx="4385882" cy="586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0"/>
                                        <p:tgtEl>
                                          <p:spTgt spid="10"/>
                                        </p:tgtEl>
                                      </p:cBhvr>
                                    </p:animEffect>
                                    <p:anim calcmode="lin" valueType="num">
                                      <p:cBhvr>
                                        <p:cTn id="13" dur="5000" fill="hold"/>
                                        <p:tgtEl>
                                          <p:spTgt spid="10"/>
                                        </p:tgtEl>
                                        <p:attrNameLst>
                                          <p:attrName>ppt_x</p:attrName>
                                        </p:attrNameLst>
                                      </p:cBhvr>
                                      <p:tavLst>
                                        <p:tav tm="0">
                                          <p:val>
                                            <p:strVal val="#ppt_x"/>
                                          </p:val>
                                        </p:tav>
                                        <p:tav tm="100000">
                                          <p:val>
                                            <p:strVal val="#ppt_x"/>
                                          </p:val>
                                        </p:tav>
                                      </p:tavLst>
                                    </p:anim>
                                    <p:anim calcmode="lin" valueType="num">
                                      <p:cBhvr>
                                        <p:cTn id="14" dur="4500" decel="100000" fill="hold"/>
                                        <p:tgtEl>
                                          <p:spTgt spid="10"/>
                                        </p:tgtEl>
                                        <p:attrNameLst>
                                          <p:attrName>ppt_y</p:attrName>
                                        </p:attrNameLst>
                                      </p:cBhvr>
                                      <p:tavLst>
                                        <p:tav tm="0">
                                          <p:val>
                                            <p:strVal val="#ppt_y+1"/>
                                          </p:val>
                                        </p:tav>
                                        <p:tav tm="100000">
                                          <p:val>
                                            <p:strVal val="#ppt_y-.03"/>
                                          </p:val>
                                        </p:tav>
                                      </p:tavLst>
                                    </p:anim>
                                    <p:anim calcmode="lin" valueType="num">
                                      <p:cBhvr>
                                        <p:cTn id="15" dur="500" accel="100000" fill="hold">
                                          <p:stCondLst>
                                            <p:cond delay="45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449762"/>
          </a:xfrm>
        </p:spPr>
        <p:txBody>
          <a:bodyPr>
            <a:normAutofit/>
          </a:bodyPr>
          <a:lstStyle/>
          <a:p>
            <a:r>
              <a:rPr lang="en-US" sz="6600" dirty="0" smtClean="0"/>
              <a:t>How did she change?</a:t>
            </a:r>
            <a:endParaRPr lang="en-US" sz="6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3050"/>
            <a:ext cx="2743200" cy="1022350"/>
          </a:xfrm>
        </p:spPr>
        <p:txBody>
          <a:bodyPr>
            <a:normAutofit/>
          </a:bodyPr>
          <a:lstStyle/>
          <a:p>
            <a:r>
              <a:rPr lang="en-US" sz="2800" dirty="0" smtClean="0"/>
              <a:t>How did she change?..</a:t>
            </a:r>
            <a:endParaRPr lang="en-US" sz="2800" dirty="0"/>
          </a:p>
        </p:txBody>
      </p:sp>
      <p:pic>
        <p:nvPicPr>
          <p:cNvPr id="7" name="Content Placeholder 6" descr="425_boyle_susan_lc_080509.jpg"/>
          <p:cNvPicPr>
            <a:picLocks noGrp="1" noChangeAspect="1"/>
          </p:cNvPicPr>
          <p:nvPr>
            <p:ph idx="1"/>
          </p:nvPr>
        </p:nvPicPr>
        <p:blipFill>
          <a:blip r:embed="rId2" cstate="print"/>
          <a:stretch>
            <a:fillRect/>
          </a:stretch>
        </p:blipFill>
        <p:spPr>
          <a:xfrm>
            <a:off x="3200400" y="1143000"/>
            <a:ext cx="2824535" cy="4267199"/>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228600" y="1524000"/>
            <a:ext cx="3236913" cy="5334000"/>
          </a:xfrm>
        </p:spPr>
        <p:txBody>
          <a:bodyPr>
            <a:normAutofit fontScale="92500"/>
          </a:bodyPr>
          <a:lstStyle/>
          <a:p>
            <a:r>
              <a:rPr lang="en-US" sz="2400" dirty="0" smtClean="0"/>
              <a:t>1- Lost weight</a:t>
            </a:r>
          </a:p>
          <a:p>
            <a:r>
              <a:rPr lang="en-US" sz="2400" dirty="0" smtClean="0"/>
              <a:t>2- Changed her hair’s           color and cut</a:t>
            </a:r>
          </a:p>
          <a:p>
            <a:r>
              <a:rPr lang="en-US" sz="2400" dirty="0" smtClean="0"/>
              <a:t>3- Defined her eyebrows</a:t>
            </a:r>
          </a:p>
          <a:p>
            <a:r>
              <a:rPr lang="en-US" sz="2400" dirty="0" smtClean="0"/>
              <a:t>4- Put make up</a:t>
            </a:r>
          </a:p>
          <a:p>
            <a:r>
              <a:rPr lang="en-US" sz="2400" dirty="0" smtClean="0"/>
              <a:t>5- Feminine gesture</a:t>
            </a:r>
          </a:p>
          <a:p>
            <a:r>
              <a:rPr lang="en-US" sz="2400" dirty="0" smtClean="0"/>
              <a:t>6- Dark and refined dress </a:t>
            </a:r>
          </a:p>
          <a:p>
            <a:r>
              <a:rPr lang="en-US" sz="2400" dirty="0" smtClean="0"/>
              <a:t>7- Skin glow</a:t>
            </a:r>
          </a:p>
          <a:p>
            <a:r>
              <a:rPr lang="en-US" sz="2400" dirty="0" smtClean="0"/>
              <a:t>8-  Hands and nails</a:t>
            </a:r>
          </a:p>
          <a:p>
            <a:r>
              <a:rPr lang="en-US" sz="2400" dirty="0" smtClean="0"/>
              <a:t>9- Accessories</a:t>
            </a:r>
          </a:p>
          <a:p>
            <a:r>
              <a:rPr lang="en-US" sz="2400" dirty="0" smtClean="0"/>
              <a:t>10- Eyes (the look)</a:t>
            </a:r>
          </a:p>
          <a:p>
            <a:r>
              <a:rPr lang="en-US" sz="2400" dirty="0" smtClean="0"/>
              <a:t>11- Smile</a:t>
            </a:r>
          </a:p>
          <a:p>
            <a:r>
              <a:rPr lang="en-US" sz="2400" dirty="0" smtClean="0"/>
              <a:t>12- Posture</a:t>
            </a:r>
          </a:p>
          <a:p>
            <a:endParaRPr lang="en-US" dirty="0"/>
          </a:p>
        </p:txBody>
      </p:sp>
      <p:pic>
        <p:nvPicPr>
          <p:cNvPr id="5" name="Picture 4" descr="hbz-susan-boyle-outtakes-0909-02-RT-de-74596585.jpg"/>
          <p:cNvPicPr>
            <a:picLocks noChangeAspect="1"/>
          </p:cNvPicPr>
          <p:nvPr/>
        </p:nvPicPr>
        <p:blipFill>
          <a:blip r:embed="rId3" cstate="print"/>
          <a:srcRect l="51175" b="594"/>
          <a:stretch>
            <a:fillRect/>
          </a:stretch>
        </p:blipFill>
        <p:spPr>
          <a:xfrm>
            <a:off x="6096000" y="1143000"/>
            <a:ext cx="2790053" cy="4267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fade">
                                      <p:cBhvr>
                                        <p:cTn id="49" dur="1000"/>
                                        <p:tgtEl>
                                          <p:spTgt spid="6">
                                            <p:txEl>
                                              <p:pRg st="4" end="4"/>
                                            </p:txEl>
                                          </p:spTgt>
                                        </p:tgtEl>
                                      </p:cBhvr>
                                    </p:animEffect>
                                    <p:anim calcmode="lin" valueType="num">
                                      <p:cBhvr>
                                        <p:cTn id="5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5" end="5"/>
                                            </p:txEl>
                                          </p:spTgt>
                                        </p:tgtEl>
                                        <p:attrNameLst>
                                          <p:attrName>style.visibility</p:attrName>
                                        </p:attrNameLst>
                                      </p:cBhvr>
                                      <p:to>
                                        <p:strVal val="visible"/>
                                      </p:to>
                                    </p:set>
                                    <p:animEffect transition="in" filter="fade">
                                      <p:cBhvr>
                                        <p:cTn id="56" dur="1000"/>
                                        <p:tgtEl>
                                          <p:spTgt spid="6">
                                            <p:txEl>
                                              <p:pRg st="5" end="5"/>
                                            </p:txEl>
                                          </p:spTgt>
                                        </p:tgtEl>
                                      </p:cBhvr>
                                    </p:animEffect>
                                    <p:anim calcmode="lin" valueType="num">
                                      <p:cBhvr>
                                        <p:cTn id="5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fade">
                                      <p:cBhvr>
                                        <p:cTn id="63" dur="1000"/>
                                        <p:tgtEl>
                                          <p:spTgt spid="6">
                                            <p:txEl>
                                              <p:pRg st="6" end="6"/>
                                            </p:txEl>
                                          </p:spTgt>
                                        </p:tgtEl>
                                      </p:cBhvr>
                                    </p:animEffect>
                                    <p:anim calcmode="lin" valueType="num">
                                      <p:cBhvr>
                                        <p:cTn id="6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xEl>
                                              <p:pRg st="7" end="7"/>
                                            </p:txEl>
                                          </p:spTgt>
                                        </p:tgtEl>
                                        <p:attrNameLst>
                                          <p:attrName>style.visibility</p:attrName>
                                        </p:attrNameLst>
                                      </p:cBhvr>
                                      <p:to>
                                        <p:strVal val="visible"/>
                                      </p:to>
                                    </p:set>
                                    <p:animEffect transition="in" filter="fade">
                                      <p:cBhvr>
                                        <p:cTn id="70" dur="1000"/>
                                        <p:tgtEl>
                                          <p:spTgt spid="6">
                                            <p:txEl>
                                              <p:pRg st="7" end="7"/>
                                            </p:txEl>
                                          </p:spTgt>
                                        </p:tgtEl>
                                      </p:cBhvr>
                                    </p:animEffect>
                                    <p:anim calcmode="lin" valueType="num">
                                      <p:cBhvr>
                                        <p:cTn id="71"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6">
                                            <p:txEl>
                                              <p:pRg st="8" end="8"/>
                                            </p:txEl>
                                          </p:spTgt>
                                        </p:tgtEl>
                                        <p:attrNameLst>
                                          <p:attrName>style.visibility</p:attrName>
                                        </p:attrNameLst>
                                      </p:cBhvr>
                                      <p:to>
                                        <p:strVal val="visible"/>
                                      </p:to>
                                    </p:set>
                                    <p:animEffect transition="in" filter="fade">
                                      <p:cBhvr>
                                        <p:cTn id="77" dur="1000"/>
                                        <p:tgtEl>
                                          <p:spTgt spid="6">
                                            <p:txEl>
                                              <p:pRg st="8" end="8"/>
                                            </p:txEl>
                                          </p:spTgt>
                                        </p:tgtEl>
                                      </p:cBhvr>
                                    </p:animEffect>
                                    <p:anim calcmode="lin" valueType="num">
                                      <p:cBhvr>
                                        <p:cTn id="7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
                                            <p:txEl>
                                              <p:pRg st="9" end="9"/>
                                            </p:txEl>
                                          </p:spTgt>
                                        </p:tgtEl>
                                        <p:attrNameLst>
                                          <p:attrName>style.visibility</p:attrName>
                                        </p:attrNameLst>
                                      </p:cBhvr>
                                      <p:to>
                                        <p:strVal val="visible"/>
                                      </p:to>
                                    </p:set>
                                    <p:animEffect transition="in" filter="fade">
                                      <p:cBhvr>
                                        <p:cTn id="84" dur="1000"/>
                                        <p:tgtEl>
                                          <p:spTgt spid="6">
                                            <p:txEl>
                                              <p:pRg st="9" end="9"/>
                                            </p:txEl>
                                          </p:spTgt>
                                        </p:tgtEl>
                                      </p:cBhvr>
                                    </p:animEffect>
                                    <p:anim calcmode="lin" valueType="num">
                                      <p:cBhvr>
                                        <p:cTn id="85"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6">
                                            <p:txEl>
                                              <p:pRg st="10" end="10"/>
                                            </p:txEl>
                                          </p:spTgt>
                                        </p:tgtEl>
                                        <p:attrNameLst>
                                          <p:attrName>style.visibility</p:attrName>
                                        </p:attrNameLst>
                                      </p:cBhvr>
                                      <p:to>
                                        <p:strVal val="visible"/>
                                      </p:to>
                                    </p:set>
                                    <p:animEffect transition="in" filter="fade">
                                      <p:cBhvr>
                                        <p:cTn id="91" dur="1000"/>
                                        <p:tgtEl>
                                          <p:spTgt spid="6">
                                            <p:txEl>
                                              <p:pRg st="10" end="10"/>
                                            </p:txEl>
                                          </p:spTgt>
                                        </p:tgtEl>
                                      </p:cBhvr>
                                    </p:animEffect>
                                    <p:anim calcmode="lin" valueType="num">
                                      <p:cBhvr>
                                        <p:cTn id="9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6">
                                            <p:txEl>
                                              <p:pRg st="11" end="11"/>
                                            </p:txEl>
                                          </p:spTgt>
                                        </p:tgtEl>
                                        <p:attrNameLst>
                                          <p:attrName>style.visibility</p:attrName>
                                        </p:attrNameLst>
                                      </p:cBhvr>
                                      <p:to>
                                        <p:strVal val="visible"/>
                                      </p:to>
                                    </p:set>
                                    <p:animEffect transition="in" filter="fade">
                                      <p:cBhvr>
                                        <p:cTn id="98" dur="1000"/>
                                        <p:tgtEl>
                                          <p:spTgt spid="6">
                                            <p:txEl>
                                              <p:pRg st="11" end="11"/>
                                            </p:txEl>
                                          </p:spTgt>
                                        </p:tgtEl>
                                      </p:cBhvr>
                                    </p:animEffect>
                                    <p:anim calcmode="lin" valueType="num">
                                      <p:cBhvr>
                                        <p:cTn id="99"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100"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5410200" cy="1143000"/>
          </a:xfrm>
        </p:spPr>
        <p:txBody>
          <a:bodyPr>
            <a:normAutofit fontScale="90000"/>
          </a:bodyPr>
          <a:lstStyle/>
          <a:p>
            <a:r>
              <a:rPr lang="en-US" sz="4800" dirty="0" smtClean="0"/>
              <a:t/>
            </a:r>
            <a:br>
              <a:rPr lang="en-US" sz="4800" dirty="0" smtClean="0"/>
            </a:br>
            <a:r>
              <a:rPr lang="en-US" sz="4800" dirty="0" smtClean="0"/>
              <a:t/>
            </a:r>
            <a:br>
              <a:rPr lang="en-US" sz="4800" dirty="0" smtClean="0"/>
            </a:br>
            <a:r>
              <a:rPr lang="en-US" sz="2700" dirty="0" smtClean="0"/>
              <a:t>Proper Changes For Seth Rogen going to a Conference…</a:t>
            </a:r>
            <a:r>
              <a:rPr lang="en-US" dirty="0" smtClean="0"/>
              <a:t/>
            </a:r>
            <a:br>
              <a:rPr lang="en-US" dirty="0" smtClean="0"/>
            </a:br>
            <a:endParaRPr lang="en-US" dirty="0"/>
          </a:p>
        </p:txBody>
      </p:sp>
      <p:pic>
        <p:nvPicPr>
          <p:cNvPr id="6" name="Content Placeholder 5" descr="seth_rogen-before-after1[1]one.jpg"/>
          <p:cNvPicPr>
            <a:picLocks noGrp="1" noChangeAspect="1"/>
          </p:cNvPicPr>
          <p:nvPr>
            <p:ph idx="1"/>
          </p:nvPr>
        </p:nvPicPr>
        <p:blipFill>
          <a:blip r:embed="rId2" cstate="print"/>
          <a:stretch>
            <a:fillRect/>
          </a:stretch>
        </p:blipFill>
        <p:spPr>
          <a:xfrm>
            <a:off x="5562600" y="304800"/>
            <a:ext cx="3048000" cy="6237468"/>
          </a:xfrm>
        </p:spPr>
      </p:pic>
      <p:sp>
        <p:nvSpPr>
          <p:cNvPr id="5" name="Text Placeholder 4"/>
          <p:cNvSpPr>
            <a:spLocks noGrp="1"/>
          </p:cNvSpPr>
          <p:nvPr>
            <p:ph type="body" sz="half" idx="2"/>
          </p:nvPr>
        </p:nvSpPr>
        <p:spPr/>
        <p:txBody>
          <a:bodyPr>
            <a:normAutofit/>
          </a:bodyPr>
          <a:lstStyle/>
          <a:p>
            <a:r>
              <a:rPr lang="en-US" sz="3600" dirty="0" smtClean="0"/>
              <a:t>1- Hair</a:t>
            </a:r>
            <a:br>
              <a:rPr lang="en-US" sz="3600" dirty="0" smtClean="0"/>
            </a:br>
            <a:r>
              <a:rPr lang="en-US" sz="3600" dirty="0" smtClean="0"/>
              <a:t>2- Eye Wear</a:t>
            </a:r>
            <a:br>
              <a:rPr lang="en-US" sz="3600" dirty="0" smtClean="0"/>
            </a:br>
            <a:r>
              <a:rPr lang="en-US" sz="3600" dirty="0" smtClean="0"/>
              <a:t>3- Suit</a:t>
            </a:r>
            <a:br>
              <a:rPr lang="en-US" sz="3600" dirty="0" smtClean="0"/>
            </a:br>
            <a:r>
              <a:rPr lang="en-US" sz="3600" dirty="0" smtClean="0"/>
              <a:t>4- Tie</a:t>
            </a:r>
            <a:br>
              <a:rPr lang="en-US" sz="3600" dirty="0" smtClean="0"/>
            </a:br>
            <a:r>
              <a:rPr lang="en-US" sz="3600" dirty="0" smtClean="0"/>
              <a:t>5- Dark Color</a:t>
            </a:r>
            <a:br>
              <a:rPr lang="en-US" sz="3600" dirty="0" smtClean="0"/>
            </a:br>
            <a:r>
              <a:rPr lang="en-US" sz="3600" dirty="0" smtClean="0"/>
              <a:t>6- Weight</a:t>
            </a:r>
            <a:br>
              <a:rPr lang="en-US" sz="3600" dirty="0" smtClean="0"/>
            </a:br>
            <a:r>
              <a:rPr lang="en-US" sz="3600" dirty="0" smtClean="0"/>
              <a:t>7- Beard</a:t>
            </a:r>
            <a:br>
              <a:rPr lang="en-US" sz="3600" dirty="0" smtClean="0"/>
            </a:br>
            <a:r>
              <a:rPr lang="en-US" sz="3600" dirty="0" smtClean="0"/>
              <a:t>8- Belt</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she?</a:t>
            </a:r>
            <a:endParaRPr lang="en-US" dirty="0"/>
          </a:p>
        </p:txBody>
      </p:sp>
      <p:pic>
        <p:nvPicPr>
          <p:cNvPr id="4" name="Content Placeholder 3" descr="MessyDesk[1].jpg"/>
          <p:cNvPicPr>
            <a:picLocks noGrp="1" noChangeAspect="1"/>
          </p:cNvPicPr>
          <p:nvPr>
            <p:ph idx="1"/>
          </p:nvPr>
        </p:nvPicPr>
        <p:blipFill>
          <a:blip r:embed="rId2" cstate="print"/>
          <a:srcRect l="28358" t="382" r="7463"/>
          <a:stretch>
            <a:fillRect/>
          </a:stretch>
        </p:blipFill>
        <p:spPr>
          <a:xfrm>
            <a:off x="2895600" y="1371600"/>
            <a:ext cx="3276600" cy="5191859"/>
          </a:xfrm>
        </p:spPr>
      </p:pic>
      <p:sp>
        <p:nvSpPr>
          <p:cNvPr id="6" name="TextBox 5"/>
          <p:cNvSpPr txBox="1"/>
          <p:nvPr/>
        </p:nvSpPr>
        <p:spPr>
          <a:xfrm>
            <a:off x="228600" y="1828800"/>
            <a:ext cx="1524000" cy="369332"/>
          </a:xfrm>
          <a:prstGeom prst="rect">
            <a:avLst/>
          </a:prstGeom>
          <a:noFill/>
        </p:spPr>
        <p:txBody>
          <a:bodyPr wrap="square" rtlCol="0">
            <a:spAutoFit/>
          </a:bodyPr>
          <a:lstStyle/>
          <a:p>
            <a:r>
              <a:rPr lang="en-US" dirty="0" smtClean="0"/>
              <a:t>Picture # 1</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000" dirty="0" smtClean="0"/>
              <a:t>Results..</a:t>
            </a:r>
            <a:endParaRPr lang="en-US" sz="6000" dirty="0"/>
          </a:p>
        </p:txBody>
      </p:sp>
      <p:pic>
        <p:nvPicPr>
          <p:cNvPr id="5" name="Content Placeholder 4" descr="seth_rogen-before-after1[1]two.jpg"/>
          <p:cNvPicPr>
            <a:picLocks noGrp="1" noChangeAspect="1"/>
          </p:cNvPicPr>
          <p:nvPr>
            <p:ph idx="1"/>
          </p:nvPr>
        </p:nvPicPr>
        <p:blipFill>
          <a:blip r:embed="rId2" cstate="print"/>
          <a:stretch>
            <a:fillRect/>
          </a:stretch>
        </p:blipFill>
        <p:spPr>
          <a:xfrm>
            <a:off x="4748016" y="240451"/>
            <a:ext cx="3100584" cy="6493929"/>
          </a:xfrm>
        </p:spPr>
      </p:pic>
      <p:sp>
        <p:nvSpPr>
          <p:cNvPr id="7" name="Text Placeholder 6"/>
          <p:cNvSpPr>
            <a:spLocks noGrp="1"/>
          </p:cNvSpPr>
          <p:nvPr>
            <p:ph type="body" sz="half" idx="2"/>
          </p:nvPr>
        </p:nvSpPr>
        <p:spPr>
          <a:xfrm>
            <a:off x="457200" y="1435100"/>
            <a:ext cx="3505200" cy="5194300"/>
          </a:xfrm>
        </p:spPr>
        <p:txBody>
          <a:bodyPr>
            <a:normAutofit/>
          </a:bodyPr>
          <a:lstStyle/>
          <a:p>
            <a:r>
              <a:rPr lang="en-US" sz="3600" dirty="0" smtClean="0"/>
              <a:t>1- Hair</a:t>
            </a:r>
            <a:br>
              <a:rPr lang="en-US" sz="3600" dirty="0" smtClean="0"/>
            </a:br>
            <a:r>
              <a:rPr lang="en-US" sz="3600" dirty="0" smtClean="0"/>
              <a:t>2- Eye Wear</a:t>
            </a:r>
            <a:br>
              <a:rPr lang="en-US" sz="3600" dirty="0" smtClean="0"/>
            </a:br>
            <a:r>
              <a:rPr lang="en-US" sz="3600" dirty="0" smtClean="0"/>
              <a:t>3- Suit</a:t>
            </a:r>
            <a:br>
              <a:rPr lang="en-US" sz="3600" dirty="0" smtClean="0"/>
            </a:br>
            <a:r>
              <a:rPr lang="en-US" sz="3600" dirty="0" smtClean="0"/>
              <a:t>4- Tie</a:t>
            </a:r>
            <a:br>
              <a:rPr lang="en-US" sz="3600" dirty="0" smtClean="0"/>
            </a:br>
            <a:r>
              <a:rPr lang="en-US" sz="3600" dirty="0" smtClean="0"/>
              <a:t>5- Dark Color</a:t>
            </a:r>
            <a:br>
              <a:rPr lang="en-US" sz="3600" dirty="0" smtClean="0"/>
            </a:br>
            <a:r>
              <a:rPr lang="en-US" sz="3600" dirty="0" smtClean="0"/>
              <a:t>6-  Weight</a:t>
            </a:r>
            <a:br>
              <a:rPr lang="en-US" sz="3600" dirty="0" smtClean="0"/>
            </a:br>
            <a:r>
              <a:rPr lang="en-US" sz="3600" dirty="0" smtClean="0"/>
              <a:t>7- Beard</a:t>
            </a:r>
            <a:br>
              <a:rPr lang="en-US" sz="3600" dirty="0" smtClean="0"/>
            </a:br>
            <a:r>
              <a:rPr lang="en-US" sz="3600" dirty="0" smtClean="0"/>
              <a:t>8- Belt</a:t>
            </a:r>
          </a:p>
          <a:p>
            <a:r>
              <a:rPr lang="en-US" sz="3600" dirty="0" smtClean="0"/>
              <a:t>9-Body language</a:t>
            </a:r>
          </a:p>
          <a:p>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pic>
        <p:nvPicPr>
          <p:cNvPr id="8" name="Content Placeholder 7" descr="seth_rogen-before-after1[1].jpg"/>
          <p:cNvPicPr>
            <a:picLocks noGrp="1" noChangeAspect="1"/>
          </p:cNvPicPr>
          <p:nvPr>
            <p:ph idx="1"/>
          </p:nvPr>
        </p:nvPicPr>
        <p:blipFill>
          <a:blip r:embed="rId2" cstate="print"/>
          <a:stretch>
            <a:fillRect/>
          </a:stretch>
        </p:blipFill>
        <p:spPr>
          <a:xfrm>
            <a:off x="1905000" y="304800"/>
            <a:ext cx="6225381" cy="6225381"/>
          </a:xfr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3124200" cy="1174750"/>
          </a:xfrm>
        </p:spPr>
        <p:txBody>
          <a:bodyPr>
            <a:noAutofit/>
          </a:bodyPr>
          <a:lstStyle/>
          <a:p>
            <a:r>
              <a:rPr lang="en-US" sz="3200" dirty="0" smtClean="0"/>
              <a:t>What would you change?</a:t>
            </a:r>
            <a:endParaRPr lang="en-US" sz="3200" dirty="0"/>
          </a:p>
        </p:txBody>
      </p:sp>
      <p:pic>
        <p:nvPicPr>
          <p:cNvPr id="6" name="Content Placeholder 5" descr="makeover_LindaHuntertwo.png"/>
          <p:cNvPicPr>
            <a:picLocks noGrp="1" noChangeAspect="1"/>
          </p:cNvPicPr>
          <p:nvPr>
            <p:ph idx="1"/>
          </p:nvPr>
        </p:nvPicPr>
        <p:blipFill>
          <a:blip r:embed="rId2" cstate="print"/>
          <a:srcRect l="6582" t="786" r="18816" b="3720"/>
          <a:stretch>
            <a:fillRect/>
          </a:stretch>
        </p:blipFill>
        <p:spPr>
          <a:xfrm>
            <a:off x="4724400" y="381000"/>
            <a:ext cx="2590800" cy="5867400"/>
          </a:xfrm>
        </p:spPr>
      </p:pic>
      <p:sp>
        <p:nvSpPr>
          <p:cNvPr id="5" name="Text Placeholder 4"/>
          <p:cNvSpPr>
            <a:spLocks noGrp="1"/>
          </p:cNvSpPr>
          <p:nvPr>
            <p:ph type="body" sz="half" idx="2"/>
          </p:nvPr>
        </p:nvSpPr>
        <p:spPr>
          <a:xfrm>
            <a:off x="457200" y="1435100"/>
            <a:ext cx="3008313" cy="5118100"/>
          </a:xfrm>
        </p:spPr>
        <p:txBody>
          <a:bodyPr>
            <a:noAutofit/>
          </a:bodyPr>
          <a:lstStyle/>
          <a:p>
            <a:r>
              <a:rPr lang="en-US" sz="3600" dirty="0" smtClean="0"/>
              <a:t>1- Hair: cut and color</a:t>
            </a:r>
            <a:br>
              <a:rPr lang="en-US" sz="3600" dirty="0" smtClean="0"/>
            </a:br>
            <a:r>
              <a:rPr lang="en-US" sz="3600" dirty="0" smtClean="0"/>
              <a:t>2- Outfit</a:t>
            </a:r>
            <a:br>
              <a:rPr lang="en-US" sz="3600" dirty="0" smtClean="0"/>
            </a:br>
            <a:r>
              <a:rPr lang="en-US" sz="3600" dirty="0" smtClean="0"/>
              <a:t>3- Color of outfit</a:t>
            </a:r>
            <a:br>
              <a:rPr lang="en-US" sz="3600" dirty="0" smtClean="0"/>
            </a:br>
            <a:r>
              <a:rPr lang="en-US" sz="3600" dirty="0" smtClean="0"/>
              <a:t>4- Accessories</a:t>
            </a:r>
            <a:br>
              <a:rPr lang="en-US" sz="3600" dirty="0" smtClean="0"/>
            </a:br>
            <a:r>
              <a:rPr lang="en-US" sz="3600" dirty="0" smtClean="0"/>
              <a:t>5- Posture</a:t>
            </a:r>
            <a:br>
              <a:rPr lang="en-US" sz="3600" dirty="0" smtClean="0"/>
            </a:br>
            <a:r>
              <a:rPr lang="en-US" sz="3600" dirty="0" smtClean="0"/>
              <a:t>6- Make up</a:t>
            </a:r>
            <a:br>
              <a:rPr lang="en-US" sz="3600" dirty="0" smtClean="0"/>
            </a:br>
            <a:r>
              <a:rPr lang="en-US" sz="3600" dirty="0" smtClean="0"/>
              <a:t>7- Neckline</a:t>
            </a:r>
            <a:endParaRPr lang="en-US" sz="36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keover_LindaHuntertwo.png"/>
          <p:cNvPicPr>
            <a:picLocks noGrp="1" noChangeAspect="1"/>
          </p:cNvPicPr>
          <p:nvPr>
            <p:ph idx="1"/>
          </p:nvPr>
        </p:nvPicPr>
        <p:blipFill>
          <a:blip r:embed="rId2" cstate="print"/>
          <a:srcRect l="2778" t="521"/>
          <a:stretch>
            <a:fillRect/>
          </a:stretch>
        </p:blipFill>
        <p:spPr>
          <a:xfrm>
            <a:off x="4800600" y="228600"/>
            <a:ext cx="2667000" cy="6549390"/>
          </a:xfrm>
        </p:spPr>
      </p:pic>
      <p:sp>
        <p:nvSpPr>
          <p:cNvPr id="5" name="Text Placeholder 4"/>
          <p:cNvSpPr>
            <a:spLocks noGrp="1"/>
          </p:cNvSpPr>
          <p:nvPr>
            <p:ph type="body" sz="half" idx="2"/>
          </p:nvPr>
        </p:nvSpPr>
        <p:spPr>
          <a:xfrm>
            <a:off x="762000" y="1066800"/>
            <a:ext cx="3008313" cy="5181600"/>
          </a:xfrm>
        </p:spPr>
        <p:txBody>
          <a:bodyPr>
            <a:noAutofit/>
          </a:bodyPr>
          <a:lstStyle/>
          <a:p>
            <a:r>
              <a:rPr lang="en-US" sz="3600" dirty="0" smtClean="0"/>
              <a:t>1- Hair: cut and color</a:t>
            </a:r>
            <a:br>
              <a:rPr lang="en-US" sz="3600" dirty="0" smtClean="0"/>
            </a:br>
            <a:r>
              <a:rPr lang="en-US" sz="3600" dirty="0" smtClean="0"/>
              <a:t>2- Outfit</a:t>
            </a:r>
            <a:br>
              <a:rPr lang="en-US" sz="3600" dirty="0" smtClean="0"/>
            </a:br>
            <a:r>
              <a:rPr lang="en-US" sz="3600" dirty="0" smtClean="0"/>
              <a:t>3- Color of outfit</a:t>
            </a:r>
            <a:br>
              <a:rPr lang="en-US" sz="3600" dirty="0" smtClean="0"/>
            </a:br>
            <a:r>
              <a:rPr lang="en-US" sz="3600" dirty="0" smtClean="0"/>
              <a:t>4- Accessories</a:t>
            </a:r>
            <a:br>
              <a:rPr lang="en-US" sz="3600" dirty="0" smtClean="0"/>
            </a:br>
            <a:r>
              <a:rPr lang="en-US" sz="3600" dirty="0" smtClean="0"/>
              <a:t>5- Posture</a:t>
            </a:r>
            <a:br>
              <a:rPr lang="en-US" sz="3600" dirty="0" smtClean="0"/>
            </a:br>
            <a:r>
              <a:rPr lang="en-US" sz="3600" dirty="0" smtClean="0"/>
              <a:t>6- Make up</a:t>
            </a:r>
            <a:br>
              <a:rPr lang="en-US" sz="3600" dirty="0" smtClean="0"/>
            </a:br>
            <a:r>
              <a:rPr lang="en-US" sz="3600" dirty="0" smtClean="0"/>
              <a:t>7- Neckline</a:t>
            </a:r>
            <a:endParaRPr lang="en-US" sz="36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makeover_LindaHuntertwo.png"/>
          <p:cNvPicPr>
            <a:picLocks noGrp="1" noChangeAspect="1"/>
          </p:cNvPicPr>
          <p:nvPr>
            <p:ph idx="1"/>
          </p:nvPr>
        </p:nvPicPr>
        <p:blipFill>
          <a:blip r:embed="rId2" cstate="print"/>
          <a:srcRect l="13164" t="786" r="21010" b="3720"/>
          <a:stretch>
            <a:fillRect/>
          </a:stretch>
        </p:blipFill>
        <p:spPr>
          <a:xfrm>
            <a:off x="1862446" y="142240"/>
            <a:ext cx="2557153" cy="6563360"/>
          </a:xfrm>
        </p:spPr>
      </p:pic>
      <p:pic>
        <p:nvPicPr>
          <p:cNvPr id="9" name="Content Placeholder 5" descr="makeover_LindaHuntertwo.png"/>
          <p:cNvPicPr>
            <a:picLocks noChangeAspect="1"/>
          </p:cNvPicPr>
          <p:nvPr/>
        </p:nvPicPr>
        <p:blipFill>
          <a:blip r:embed="rId3" cstate="print"/>
          <a:srcRect l="2778" t="521"/>
          <a:stretch>
            <a:fillRect/>
          </a:stretch>
        </p:blipFill>
        <p:spPr>
          <a:xfrm>
            <a:off x="4343400" y="152400"/>
            <a:ext cx="2668551" cy="6553200"/>
          </a:xfrm>
          <a:prstGeom prst="rect">
            <a:avLst/>
          </a:prstGeom>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dirty="0"/>
          </a:p>
        </p:txBody>
      </p:sp>
      <p:pic>
        <p:nvPicPr>
          <p:cNvPr id="4" name="Content Placeholder 3" descr="jeckostripesuit[1].jpg"/>
          <p:cNvPicPr>
            <a:picLocks noGrp="1" noChangeAspect="1"/>
          </p:cNvPicPr>
          <p:nvPr>
            <p:ph sz="half" idx="1"/>
          </p:nvPr>
        </p:nvPicPr>
        <p:blipFill>
          <a:blip r:embed="rId2" cstate="print"/>
          <a:stretch>
            <a:fillRect/>
          </a:stretch>
        </p:blipFill>
        <p:spPr>
          <a:xfrm>
            <a:off x="228600" y="304800"/>
            <a:ext cx="4503160" cy="6365912"/>
          </a:xfrm>
        </p:spPr>
      </p:pic>
      <p:pic>
        <p:nvPicPr>
          <p:cNvPr id="7" name="Content Placeholder 6" descr="business attire.bmp"/>
          <p:cNvPicPr>
            <a:picLocks noGrp="1" noChangeAspect="1"/>
          </p:cNvPicPr>
          <p:nvPr>
            <p:ph sz="half" idx="2"/>
          </p:nvPr>
        </p:nvPicPr>
        <p:blipFill>
          <a:blip r:embed="rId3" cstate="print"/>
          <a:stretch>
            <a:fillRect/>
          </a:stretch>
        </p:blipFill>
        <p:spPr>
          <a:xfrm>
            <a:off x="4724400" y="533400"/>
            <a:ext cx="3886200" cy="5958840"/>
          </a:xfrm>
        </p:spPr>
      </p:pic>
      <p:sp>
        <p:nvSpPr>
          <p:cNvPr id="8" name="Rectangle 7"/>
          <p:cNvSpPr/>
          <p:nvPr/>
        </p:nvSpPr>
        <p:spPr>
          <a:xfrm>
            <a:off x="1378101" y="2967335"/>
            <a:ext cx="638783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Building your image…</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1000" fill="hold"/>
                                        <p:tgtEl>
                                          <p:spTgt spid="7"/>
                                        </p:tgtEl>
                                        <p:attrNameLst>
                                          <p:attrName>ppt_x</p:attrName>
                                        </p:attrNameLst>
                                      </p:cBhvr>
                                      <p:tavLst>
                                        <p:tav tm="0">
                                          <p:val>
                                            <p:strVal val="#ppt_x-.2"/>
                                          </p:val>
                                        </p:tav>
                                        <p:tav tm="100000">
                                          <p:val>
                                            <p:strVal val="#ppt_x"/>
                                          </p:val>
                                        </p:tav>
                                      </p:tavLst>
                                    </p:anim>
                                    <p:anim calcmode="lin" valueType="num">
                                      <p:cBhvr>
                                        <p:cTn id="19" dur="1000" fill="hold"/>
                                        <p:tgtEl>
                                          <p:spTgt spid="7"/>
                                        </p:tgtEl>
                                        <p:attrNameLst>
                                          <p:attrName>ppt_y</p:attrName>
                                        </p:attrNameLst>
                                      </p:cBhvr>
                                      <p:tavLst>
                                        <p:tav tm="0">
                                          <p:val>
                                            <p:strVal val="#ppt_y"/>
                                          </p:val>
                                        </p:tav>
                                        <p:tav tm="100000">
                                          <p:val>
                                            <p:strVal val="#ppt_y"/>
                                          </p:val>
                                        </p:tav>
                                      </p:tavLst>
                                    </p:anim>
                                    <p:animEffect transition="in" filter="fade">
                                      <p:cBhvr>
                                        <p:cTn id="20" dur="1000"/>
                                        <p:tgtEl>
                                          <p:spTgt spid="7"/>
                                        </p:tgtEl>
                                      </p:cBhvr>
                                    </p:animEffect>
                                  </p:childTnLst>
                                </p:cTn>
                              </p:par>
                              <p:par>
                                <p:cTn id="21" presetID="21" presetClass="emph" presetSubtype="0" fill="hold" grpId="0" nodeType="withEffect">
                                  <p:stCondLst>
                                    <p:cond delay="0"/>
                                  </p:stCondLst>
                                  <p:childTnLst>
                                    <p:animClr clrSpc="hsl">
                                      <p:cBhvr override="childStyle">
                                        <p:cTn id="22" dur="500" fill="hold"/>
                                        <p:tgtEl>
                                          <p:spTgt spid="8"/>
                                        </p:tgtEl>
                                        <p:attrNameLst>
                                          <p:attrName>style.color</p:attrName>
                                        </p:attrNameLst>
                                      </p:cBhvr>
                                      <p:by>
                                        <p:hsl h="7200000" s="0" l="0"/>
                                      </p:by>
                                    </p:animClr>
                                    <p:animClr clrSpc="hsl">
                                      <p:cBhvr>
                                        <p:cTn id="23" dur="500" fill="hold"/>
                                        <p:tgtEl>
                                          <p:spTgt spid="8"/>
                                        </p:tgtEl>
                                        <p:attrNameLst>
                                          <p:attrName>fillcolor</p:attrName>
                                        </p:attrNameLst>
                                      </p:cBhvr>
                                      <p:by>
                                        <p:hsl h="7200000" s="0" l="0"/>
                                      </p:by>
                                    </p:animClr>
                                    <p:animClr clrSpc="hsl">
                                      <p:cBhvr>
                                        <p:cTn id="24" dur="500" fill="hold"/>
                                        <p:tgtEl>
                                          <p:spTgt spid="8"/>
                                        </p:tgtEl>
                                        <p:attrNameLst>
                                          <p:attrName>stroke.color</p:attrName>
                                        </p:attrNameLst>
                                      </p:cBhvr>
                                      <p:by>
                                        <p:hsl h="7200000" s="0" l="0"/>
                                      </p:by>
                                    </p:animClr>
                                    <p:set>
                                      <p:cBhvr>
                                        <p:cTn id="25"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smtClean="0"/>
              <a:t> IMAGE =</a:t>
            </a:r>
            <a:endParaRPr lang="en-US" sz="8800" dirty="0"/>
          </a:p>
        </p:txBody>
      </p:sp>
      <p:sp>
        <p:nvSpPr>
          <p:cNvPr id="3" name="Content Placeholder 2"/>
          <p:cNvSpPr>
            <a:spLocks noGrp="1"/>
          </p:cNvSpPr>
          <p:nvPr>
            <p:ph idx="1"/>
          </p:nvPr>
        </p:nvSpPr>
        <p:spPr>
          <a:xfrm>
            <a:off x="2209800" y="1828800"/>
            <a:ext cx="6477000" cy="4297363"/>
          </a:xfrm>
        </p:spPr>
        <p:txBody>
          <a:bodyPr>
            <a:normAutofit/>
          </a:bodyPr>
          <a:lstStyle/>
          <a:p>
            <a:r>
              <a:rPr lang="en-US" sz="6000" dirty="0" smtClean="0"/>
              <a:t>1- LOOK</a:t>
            </a:r>
          </a:p>
          <a:p>
            <a:r>
              <a:rPr lang="en-US" sz="6000" dirty="0" smtClean="0"/>
              <a:t>2- Behavior </a:t>
            </a:r>
          </a:p>
          <a:p>
            <a:r>
              <a:rPr lang="en-US" sz="6000" dirty="0" smtClean="0"/>
              <a:t>3- Environment</a:t>
            </a:r>
            <a:endParaRPr lang="en-US" sz="6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smtClean="0"/>
              <a:t> </a:t>
            </a:r>
            <a:r>
              <a:rPr lang="en-US" sz="6000" b="1" dirty="0" smtClean="0"/>
              <a:t>MASTER YOUR IMAGE =</a:t>
            </a:r>
            <a:endParaRPr lang="en-US" sz="6000" b="1" dirty="0"/>
          </a:p>
        </p:txBody>
      </p:sp>
      <p:sp>
        <p:nvSpPr>
          <p:cNvPr id="3" name="Content Placeholder 2"/>
          <p:cNvSpPr>
            <a:spLocks noGrp="1"/>
          </p:cNvSpPr>
          <p:nvPr>
            <p:ph idx="1"/>
          </p:nvPr>
        </p:nvSpPr>
        <p:spPr>
          <a:xfrm>
            <a:off x="457200" y="1828800"/>
            <a:ext cx="8458200" cy="4297363"/>
          </a:xfrm>
        </p:spPr>
        <p:txBody>
          <a:bodyPr>
            <a:normAutofit/>
          </a:bodyPr>
          <a:lstStyle/>
          <a:p>
            <a:r>
              <a:rPr lang="en-US" sz="4800" dirty="0" smtClean="0"/>
              <a:t>1- Master Your LOOK </a:t>
            </a:r>
            <a:r>
              <a:rPr lang="en-US" sz="1800" dirty="0" smtClean="0"/>
              <a:t>(appearance)</a:t>
            </a:r>
            <a:endParaRPr lang="en-US" sz="4800" dirty="0" smtClean="0"/>
          </a:p>
          <a:p>
            <a:r>
              <a:rPr lang="en-US" sz="4800" dirty="0" smtClean="0"/>
              <a:t>2- Master Your Behavior </a:t>
            </a:r>
            <a:r>
              <a:rPr lang="en-US" sz="1800" dirty="0" smtClean="0"/>
              <a:t>(action + attitude)</a:t>
            </a:r>
          </a:p>
          <a:p>
            <a:r>
              <a:rPr lang="en-US" sz="4800" dirty="0" smtClean="0"/>
              <a:t>3- Master Your Environment               </a:t>
            </a:r>
          </a:p>
          <a:p>
            <a:pPr>
              <a:buNone/>
            </a:pPr>
            <a:r>
              <a:rPr lang="en-US" sz="1800" dirty="0" smtClean="0"/>
              <a:t>                   (office + car + dining)</a:t>
            </a:r>
            <a:endParaRPr lang="en-US" sz="4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4638"/>
            <a:ext cx="8153400" cy="4906962"/>
          </a:xfrm>
        </p:spPr>
        <p:txBody>
          <a:bodyPr>
            <a:normAutofit/>
          </a:bodyPr>
          <a:lstStyle/>
          <a:p>
            <a:r>
              <a:rPr lang="en-US" sz="7200" b="1" dirty="0" smtClean="0"/>
              <a:t>MASTER YOUR LOOK</a:t>
            </a:r>
            <a:endParaRPr lang="en-US" sz="7200" b="1"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600"/>
            <a:ext cx="7772400" cy="1362075"/>
          </a:xfrm>
        </p:spPr>
        <p:txBody>
          <a:bodyPr>
            <a:normAutofit/>
          </a:bodyPr>
          <a:lstStyle/>
          <a:p>
            <a:pPr algn="ctr"/>
            <a:r>
              <a:rPr lang="en-US" dirty="0" smtClean="0"/>
              <a:t>I- THE head</a:t>
            </a:r>
            <a:br>
              <a:rPr lang="en-US" dirty="0" smtClean="0"/>
            </a:br>
            <a:r>
              <a:rPr lang="en-US" dirty="0" smtClean="0"/>
              <a:t>II- THE BODY</a:t>
            </a:r>
            <a:endParaRPr lang="en-US" dirty="0"/>
          </a:p>
        </p:txBody>
      </p:sp>
      <p:sp>
        <p:nvSpPr>
          <p:cNvPr id="3" name="Text Placeholder 2"/>
          <p:cNvSpPr>
            <a:spLocks noGrp="1"/>
          </p:cNvSpPr>
          <p:nvPr>
            <p:ph type="body" idx="1"/>
          </p:nvPr>
        </p:nvSpPr>
        <p:spPr>
          <a:xfrm>
            <a:off x="381000" y="1524000"/>
            <a:ext cx="7772400" cy="1500187"/>
          </a:xfrm>
        </p:spPr>
        <p:txBody>
          <a:bodyPr>
            <a:normAutofit/>
          </a:bodyPr>
          <a:lstStyle/>
          <a:p>
            <a:r>
              <a:rPr lang="en-US" sz="6000" b="1" dirty="0" smtClean="0">
                <a:solidFill>
                  <a:schemeClr val="tx1"/>
                </a:solidFill>
              </a:rPr>
              <a:t>MASTER YOUR LOOK=</a:t>
            </a:r>
            <a:endParaRPr lang="en-US" sz="6000" b="1" dirty="0">
              <a:solidFill>
                <a:schemeClr val="tx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he?</a:t>
            </a:r>
            <a:endParaRPr lang="en-US" dirty="0"/>
          </a:p>
        </p:txBody>
      </p:sp>
      <p:pic>
        <p:nvPicPr>
          <p:cNvPr id="4" name="Content Placeholder 3" descr="seth_rogen-before-after1[1]one.jpg"/>
          <p:cNvPicPr>
            <a:picLocks noGrp="1" noChangeAspect="1"/>
          </p:cNvPicPr>
          <p:nvPr>
            <p:ph idx="1"/>
          </p:nvPr>
        </p:nvPicPr>
        <p:blipFill>
          <a:blip r:embed="rId2" cstate="print"/>
          <a:stretch>
            <a:fillRect/>
          </a:stretch>
        </p:blipFill>
        <p:spPr>
          <a:xfrm>
            <a:off x="3018332" y="1524001"/>
            <a:ext cx="3306268" cy="5069610"/>
          </a:xfrm>
        </p:spPr>
      </p:pic>
      <p:sp>
        <p:nvSpPr>
          <p:cNvPr id="5" name="TextBox 4"/>
          <p:cNvSpPr txBox="1"/>
          <p:nvPr/>
        </p:nvSpPr>
        <p:spPr>
          <a:xfrm>
            <a:off x="457200" y="1752600"/>
            <a:ext cx="1752600" cy="369332"/>
          </a:xfrm>
          <a:prstGeom prst="rect">
            <a:avLst/>
          </a:prstGeom>
          <a:noFill/>
        </p:spPr>
        <p:txBody>
          <a:bodyPr wrap="square" rtlCol="0">
            <a:spAutoFit/>
          </a:bodyPr>
          <a:lstStyle/>
          <a:p>
            <a:r>
              <a:rPr lang="en-US" dirty="0" smtClean="0"/>
              <a:t>Picture # 2</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602162"/>
          </a:xfrm>
        </p:spPr>
        <p:txBody>
          <a:bodyPr>
            <a:normAutofit/>
          </a:bodyPr>
          <a:lstStyle/>
          <a:p>
            <a:r>
              <a:rPr lang="en-US" sz="7200" dirty="0" smtClean="0"/>
              <a:t>I- THE HEAD</a:t>
            </a:r>
            <a:endParaRPr lang="en-US" sz="72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shape of your face dictates the hair cut and style.</a:t>
            </a:r>
            <a:endParaRPr lang="en-US" dirty="0"/>
          </a:p>
        </p:txBody>
      </p:sp>
      <p:pic>
        <p:nvPicPr>
          <p:cNvPr id="8" name="Picture 7" descr="faceshape.jpg"/>
          <p:cNvPicPr>
            <a:picLocks noChangeAspect="1"/>
          </p:cNvPicPr>
          <p:nvPr/>
        </p:nvPicPr>
        <p:blipFill>
          <a:blip r:embed="rId2" cstate="print"/>
          <a:srcRect l="6708" t="10573" r="7204" b="6353"/>
          <a:stretch>
            <a:fillRect/>
          </a:stretch>
        </p:blipFill>
        <p:spPr>
          <a:xfrm>
            <a:off x="1524000" y="1905000"/>
            <a:ext cx="5867400" cy="4191000"/>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www.bjsoptical.com/theeye/images/products-dots4.jpg"/>
          <p:cNvPicPr/>
          <p:nvPr/>
        </p:nvPicPr>
        <p:blipFill>
          <a:blip r:embed="rId2" cstate="print"/>
          <a:srcRect/>
          <a:stretch>
            <a:fillRect/>
          </a:stretch>
        </p:blipFill>
        <p:spPr bwMode="auto">
          <a:xfrm>
            <a:off x="2667000" y="1828800"/>
            <a:ext cx="3810000" cy="4267200"/>
          </a:xfrm>
          <a:prstGeom prst="rect">
            <a:avLst/>
          </a:prstGeom>
          <a:noFill/>
          <a:ln w="9525">
            <a:noFill/>
            <a:miter lim="800000"/>
            <a:headEnd/>
            <a:tailEnd/>
          </a:ln>
        </p:spPr>
      </p:pic>
      <p:sp>
        <p:nvSpPr>
          <p:cNvPr id="12" name="Title 11"/>
          <p:cNvSpPr>
            <a:spLocks noGrp="1"/>
          </p:cNvSpPr>
          <p:nvPr>
            <p:ph type="title"/>
          </p:nvPr>
        </p:nvSpPr>
        <p:spPr>
          <a:xfrm>
            <a:off x="457200" y="381000"/>
            <a:ext cx="8229600" cy="1295400"/>
          </a:xfrm>
        </p:spPr>
        <p:txBody>
          <a:bodyPr>
            <a:normAutofit fontScale="90000"/>
          </a:bodyPr>
          <a:lstStyle/>
          <a:p>
            <a:r>
              <a:rPr lang="en-US" sz="4000" dirty="0" smtClean="0"/>
              <a:t>HOW TO DETERMINE YOUR FACIAL SHAPE?</a:t>
            </a:r>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57202" y="304795"/>
          <a:ext cx="8458197" cy="6324604"/>
        </p:xfrm>
        <a:graphic>
          <a:graphicData uri="http://schemas.openxmlformats.org/drawingml/2006/table">
            <a:tbl>
              <a:tblPr/>
              <a:tblGrid>
                <a:gridCol w="2819399"/>
                <a:gridCol w="2819399"/>
                <a:gridCol w="2819399"/>
              </a:tblGrid>
              <a:tr h="548557">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Geometric Facial Shape:</a:t>
                      </a:r>
                      <a:endParaRPr lang="en-US" sz="1600" dirty="0">
                        <a:latin typeface="Calibri"/>
                        <a:ea typeface="Calibri"/>
                        <a:cs typeface="Times New Roman"/>
                      </a:endParaRPr>
                    </a:p>
                  </a:txBody>
                  <a:tcPr marL="95250" marR="95250" marT="95250" marB="95250" anchor="ctr">
                    <a:lnL>
                      <a:noFill/>
                    </a:lnL>
                    <a:lnR>
                      <a:noFill/>
                    </a:lnR>
                    <a:lnT>
                      <a:noFill/>
                    </a:lnT>
                    <a:lnB>
                      <a:noFill/>
                    </a:lnB>
                    <a:solidFill>
                      <a:srgbClr val="E1E1E1"/>
                    </a:solidFill>
                  </a:tcPr>
                </a:tc>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Best Frame Shape:</a:t>
                      </a:r>
                      <a:endParaRPr lang="en-US" sz="1600" dirty="0">
                        <a:latin typeface="Calibri"/>
                        <a:ea typeface="Calibri"/>
                        <a:cs typeface="Times New Roman"/>
                      </a:endParaRPr>
                    </a:p>
                  </a:txBody>
                  <a:tcPr marL="95250" marR="95250" marT="95250" marB="95250" anchor="ctr">
                    <a:lnL>
                      <a:noFill/>
                    </a:lnL>
                    <a:lnR>
                      <a:noFill/>
                    </a:lnR>
                    <a:lnT>
                      <a:noFill/>
                    </a:lnT>
                    <a:lnB>
                      <a:noFill/>
                    </a:lnB>
                    <a:solidFill>
                      <a:srgbClr val="E1E1E1"/>
                    </a:solidFill>
                  </a:tcPr>
                </a:tc>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Frames to Avoid:</a:t>
                      </a:r>
                      <a:endParaRPr lang="en-US" sz="1600" dirty="0">
                        <a:latin typeface="Calibri"/>
                        <a:ea typeface="Calibri"/>
                        <a:cs typeface="Times New Roman"/>
                      </a:endParaRPr>
                    </a:p>
                  </a:txBody>
                  <a:tcPr marL="95250" marR="95250" marT="95250" marB="95250" anchor="ctr">
                    <a:lnL>
                      <a:noFill/>
                    </a:lnL>
                    <a:lnR>
                      <a:noFill/>
                    </a:lnR>
                    <a:lnT>
                      <a:noFill/>
                    </a:lnT>
                    <a:lnB>
                      <a:noFill/>
                    </a:lnB>
                    <a:solidFill>
                      <a:srgbClr val="E1E1E1"/>
                    </a:solidFill>
                  </a:tcPr>
                </a:tc>
              </a:tr>
              <a:tr h="1045498">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Oblong</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Full frame with soft curves, or semi-rimless with soft curves</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Narrow angular frames</a:t>
                      </a:r>
                      <a:endParaRPr lang="en-US" sz="1600" dirty="0">
                        <a:latin typeface="Calibri"/>
                        <a:ea typeface="Calibri"/>
                        <a:cs typeface="Times New Roman"/>
                      </a:endParaRPr>
                    </a:p>
                  </a:txBody>
                  <a:tcPr marL="95250" marR="95250" marT="95250" marB="95250">
                    <a:lnL>
                      <a:noFill/>
                    </a:lnL>
                    <a:lnR>
                      <a:noFill/>
                    </a:lnR>
                    <a:lnT>
                      <a:noFill/>
                    </a:lnT>
                    <a:lnB>
                      <a:noFill/>
                    </a:lnB>
                  </a:tcPr>
                </a:tc>
              </a:tr>
              <a:tr h="1045498">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Oval</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All frame shapes are good, especially rounded</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1000"/>
                        </a:spcAft>
                      </a:pPr>
                      <a:r>
                        <a:rPr lang="en-US" sz="1600" dirty="0">
                          <a:solidFill>
                            <a:srgbClr val="000000"/>
                          </a:solidFill>
                          <a:latin typeface="Arial"/>
                          <a:ea typeface="Times New Roman"/>
                          <a:cs typeface="Times New Roman"/>
                        </a:rPr>
                        <a:t>Any frame that is too small and breaks up the symmetry of your face</a:t>
                      </a:r>
                      <a:endParaRPr lang="en-US" sz="1600" dirty="0">
                        <a:latin typeface="Calibri"/>
                        <a:ea typeface="Calibri"/>
                        <a:cs typeface="Times New Roman"/>
                      </a:endParaRPr>
                    </a:p>
                  </a:txBody>
                  <a:tcPr marL="95250" marR="95250" marT="95250" marB="95250">
                    <a:lnL>
                      <a:noFill/>
                    </a:lnL>
                    <a:lnR>
                      <a:noFill/>
                    </a:lnR>
                    <a:lnT>
                      <a:noFill/>
                    </a:lnT>
                    <a:lnB>
                      <a:noFill/>
                    </a:lnB>
                  </a:tcPr>
                </a:tc>
              </a:tr>
              <a:tr h="1045498">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Round</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Shallow with non-round shape, geometric shapes,</a:t>
                      </a:r>
                      <a:br>
                        <a:rPr lang="en-US" sz="1600" dirty="0">
                          <a:solidFill>
                            <a:srgbClr val="000000"/>
                          </a:solidFill>
                          <a:latin typeface="Arial"/>
                          <a:ea typeface="Times New Roman"/>
                          <a:cs typeface="Times New Roman"/>
                        </a:rPr>
                      </a:br>
                      <a:r>
                        <a:rPr lang="en-US" sz="1600" dirty="0">
                          <a:solidFill>
                            <a:srgbClr val="000000"/>
                          </a:solidFill>
                          <a:latin typeface="Arial"/>
                          <a:ea typeface="Times New Roman"/>
                          <a:cs typeface="Times New Roman"/>
                        </a:rPr>
                        <a:t>semi-rimless </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1000"/>
                        </a:spcAft>
                      </a:pPr>
                      <a:r>
                        <a:rPr lang="en-US" sz="1600" dirty="0">
                          <a:solidFill>
                            <a:srgbClr val="000000"/>
                          </a:solidFill>
                          <a:latin typeface="Arial"/>
                          <a:ea typeface="Times New Roman"/>
                          <a:cs typeface="Times New Roman"/>
                        </a:rPr>
                        <a:t>Small or round shape</a:t>
                      </a:r>
                      <a:endParaRPr lang="en-US" sz="1600" dirty="0">
                        <a:latin typeface="Calibri"/>
                        <a:ea typeface="Calibri"/>
                        <a:cs typeface="Times New Roman"/>
                      </a:endParaRPr>
                    </a:p>
                  </a:txBody>
                  <a:tcPr marL="95250" marR="95250" marT="95250" marB="95250">
                    <a:lnL>
                      <a:noFill/>
                    </a:lnL>
                    <a:lnR>
                      <a:noFill/>
                    </a:lnR>
                    <a:lnT>
                      <a:noFill/>
                    </a:lnT>
                    <a:lnB>
                      <a:noFill/>
                    </a:lnB>
                  </a:tcPr>
                </a:tc>
              </a:tr>
              <a:tr h="1045498">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Heart</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Full frame that is narrow at the top and bottom</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Frames that are wide at the top, rimless, or </a:t>
                      </a:r>
                      <a:br>
                        <a:rPr lang="en-US" sz="1600" dirty="0">
                          <a:solidFill>
                            <a:srgbClr val="000000"/>
                          </a:solidFill>
                          <a:latin typeface="Arial"/>
                          <a:ea typeface="Times New Roman"/>
                          <a:cs typeface="Times New Roman"/>
                        </a:rPr>
                      </a:br>
                      <a:r>
                        <a:rPr lang="en-US" sz="1600" dirty="0">
                          <a:solidFill>
                            <a:srgbClr val="000000"/>
                          </a:solidFill>
                          <a:latin typeface="Arial"/>
                          <a:ea typeface="Times New Roman"/>
                          <a:cs typeface="Times New Roman"/>
                        </a:rPr>
                        <a:t>semi-rimless</a:t>
                      </a:r>
                      <a:endParaRPr lang="en-US" sz="1600" dirty="0">
                        <a:latin typeface="Calibri"/>
                        <a:ea typeface="Calibri"/>
                        <a:cs typeface="Times New Roman"/>
                      </a:endParaRPr>
                    </a:p>
                  </a:txBody>
                  <a:tcPr marL="95250" marR="95250" marT="95250" marB="95250">
                    <a:lnL>
                      <a:noFill/>
                    </a:lnL>
                    <a:lnR>
                      <a:noFill/>
                    </a:lnR>
                    <a:lnT>
                      <a:noFill/>
                    </a:lnT>
                    <a:lnB>
                      <a:noFill/>
                    </a:lnB>
                  </a:tcPr>
                </a:tc>
              </a:tr>
              <a:tr h="1045498">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Square</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Round frame with soft curves, cat eyes, or oval shapes</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Highly angular or square</a:t>
                      </a:r>
                      <a:endParaRPr lang="en-US" sz="1600" dirty="0">
                        <a:latin typeface="Calibri"/>
                        <a:ea typeface="Calibri"/>
                        <a:cs typeface="Times New Roman"/>
                      </a:endParaRPr>
                    </a:p>
                  </a:txBody>
                  <a:tcPr marL="95250" marR="95250" marT="95250" marB="95250">
                    <a:lnL>
                      <a:noFill/>
                    </a:lnL>
                    <a:lnR>
                      <a:noFill/>
                    </a:lnR>
                    <a:lnT>
                      <a:noFill/>
                    </a:lnT>
                    <a:lnB>
                      <a:noFill/>
                    </a:lnB>
                  </a:tcPr>
                </a:tc>
              </a:tr>
              <a:tr h="548557">
                <a:tc>
                  <a:txBody>
                    <a:bodyPr/>
                    <a:lstStyle/>
                    <a:p>
                      <a:pPr marL="0" marR="0">
                        <a:lnSpc>
                          <a:spcPct val="115000"/>
                        </a:lnSpc>
                        <a:spcBef>
                          <a:spcPts val="0"/>
                        </a:spcBef>
                        <a:spcAft>
                          <a:spcPts val="0"/>
                        </a:spcAft>
                      </a:pPr>
                      <a:r>
                        <a:rPr lang="en-US" sz="1600" b="1" dirty="0">
                          <a:solidFill>
                            <a:srgbClr val="000000"/>
                          </a:solidFill>
                          <a:latin typeface="Arial"/>
                          <a:ea typeface="Times New Roman"/>
                          <a:cs typeface="Times New Roman"/>
                        </a:rPr>
                        <a:t>Triangular/Diamond</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Rounded or geometric</a:t>
                      </a:r>
                      <a:endParaRPr lang="en-US" sz="1600" dirty="0">
                        <a:latin typeface="Calibri"/>
                        <a:ea typeface="Calibri"/>
                        <a:cs typeface="Times New Roman"/>
                      </a:endParaRPr>
                    </a:p>
                  </a:txBody>
                  <a:tcPr marL="95250" marR="95250" marT="95250" marB="95250">
                    <a:lnL>
                      <a:noFill/>
                    </a:lnL>
                    <a:lnR>
                      <a:noFill/>
                    </a:lnR>
                    <a:lnT>
                      <a:noFill/>
                    </a:lnT>
                    <a:lnB>
                      <a:noFill/>
                    </a:lnB>
                  </a:tcPr>
                </a:tc>
                <a:tc>
                  <a:txBody>
                    <a:bodyPr/>
                    <a:lstStyle/>
                    <a:p>
                      <a:pPr marL="0" marR="0">
                        <a:lnSpc>
                          <a:spcPct val="115000"/>
                        </a:lnSpc>
                        <a:spcBef>
                          <a:spcPts val="0"/>
                        </a:spcBef>
                        <a:spcAft>
                          <a:spcPts val="0"/>
                        </a:spcAft>
                      </a:pPr>
                      <a:r>
                        <a:rPr lang="en-US" sz="1600" dirty="0">
                          <a:solidFill>
                            <a:srgbClr val="000000"/>
                          </a:solidFill>
                          <a:latin typeface="Arial"/>
                          <a:ea typeface="Times New Roman"/>
                          <a:cs typeface="Times New Roman"/>
                        </a:rPr>
                        <a:t>Highly angular or square</a:t>
                      </a:r>
                      <a:endParaRPr lang="en-US" sz="1600" dirty="0">
                        <a:latin typeface="Calibri"/>
                        <a:ea typeface="Calibri"/>
                        <a:cs typeface="Times New Roman"/>
                      </a:endParaRPr>
                    </a:p>
                  </a:txBody>
                  <a:tcPr marL="95250" marR="95250" marT="95250" marB="95250">
                    <a:lnL>
                      <a:noFill/>
                    </a:lnL>
                    <a:lnR>
                      <a:noFill/>
                    </a:lnR>
                    <a:lnT>
                      <a:noFill/>
                    </a:lnT>
                    <a:lnB>
                      <a:noFill/>
                    </a:lnB>
                  </a:tcPr>
                </a:tc>
              </a:tr>
            </a:tbl>
          </a:graphicData>
        </a:graphic>
      </p:graphicFrame>
      <p:pic>
        <p:nvPicPr>
          <p:cNvPr id="6" name="Picture 5" descr="faceshape oval.jpg"/>
          <p:cNvPicPr>
            <a:picLocks noChangeAspect="1"/>
          </p:cNvPicPr>
          <p:nvPr/>
        </p:nvPicPr>
        <p:blipFill>
          <a:blip r:embed="rId2" cstate="print"/>
          <a:stretch>
            <a:fillRect/>
          </a:stretch>
        </p:blipFill>
        <p:spPr>
          <a:xfrm>
            <a:off x="1676400" y="1676400"/>
            <a:ext cx="772026" cy="1066800"/>
          </a:xfrm>
          <a:prstGeom prst="rect">
            <a:avLst/>
          </a:prstGeom>
        </p:spPr>
      </p:pic>
      <p:pic>
        <p:nvPicPr>
          <p:cNvPr id="7" name="Picture 6" descr="faceshape heart.jpg"/>
          <p:cNvPicPr>
            <a:picLocks noChangeAspect="1"/>
          </p:cNvPicPr>
          <p:nvPr/>
        </p:nvPicPr>
        <p:blipFill>
          <a:blip r:embed="rId3" cstate="print"/>
          <a:stretch>
            <a:fillRect/>
          </a:stretch>
        </p:blipFill>
        <p:spPr>
          <a:xfrm>
            <a:off x="1828800" y="3886200"/>
            <a:ext cx="685800" cy="1084521"/>
          </a:xfrm>
          <a:prstGeom prst="rect">
            <a:avLst/>
          </a:prstGeom>
        </p:spPr>
      </p:pic>
      <p:pic>
        <p:nvPicPr>
          <p:cNvPr id="8" name="Picture 7" descr="faceshape oblong or rectangle.jpg"/>
          <p:cNvPicPr>
            <a:picLocks noChangeAspect="1"/>
          </p:cNvPicPr>
          <p:nvPr/>
        </p:nvPicPr>
        <p:blipFill>
          <a:blip r:embed="rId4" cstate="print"/>
          <a:stretch>
            <a:fillRect/>
          </a:stretch>
        </p:blipFill>
        <p:spPr>
          <a:xfrm>
            <a:off x="1295400" y="838200"/>
            <a:ext cx="1031966" cy="914400"/>
          </a:xfrm>
          <a:prstGeom prst="rect">
            <a:avLst/>
          </a:prstGeom>
        </p:spPr>
      </p:pic>
      <p:pic>
        <p:nvPicPr>
          <p:cNvPr id="9" name="Picture 8" descr="faceshape square.jpg"/>
          <p:cNvPicPr>
            <a:picLocks noChangeAspect="1"/>
          </p:cNvPicPr>
          <p:nvPr/>
        </p:nvPicPr>
        <p:blipFill>
          <a:blip r:embed="rId5" cstate="print"/>
          <a:stretch>
            <a:fillRect/>
          </a:stretch>
        </p:blipFill>
        <p:spPr>
          <a:xfrm>
            <a:off x="1371600" y="2667000"/>
            <a:ext cx="923192" cy="1143000"/>
          </a:xfrm>
          <a:prstGeom prst="rect">
            <a:avLst/>
          </a:prstGeom>
        </p:spPr>
      </p:pic>
      <p:pic>
        <p:nvPicPr>
          <p:cNvPr id="10" name="Picture 9" descr="faceshape square 1.jpg"/>
          <p:cNvPicPr>
            <a:picLocks noChangeAspect="1"/>
          </p:cNvPicPr>
          <p:nvPr/>
        </p:nvPicPr>
        <p:blipFill>
          <a:blip r:embed="rId6" cstate="print"/>
          <a:stretch>
            <a:fillRect/>
          </a:stretch>
        </p:blipFill>
        <p:spPr>
          <a:xfrm>
            <a:off x="1295400" y="4876800"/>
            <a:ext cx="838200" cy="942975"/>
          </a:xfrm>
          <a:prstGeom prst="rect">
            <a:avLst/>
          </a:prstGeom>
        </p:spPr>
      </p:pic>
      <p:pic>
        <p:nvPicPr>
          <p:cNvPr id="11" name="Picture 10" descr="faceshape triangle.jpg"/>
          <p:cNvPicPr>
            <a:picLocks noChangeAspect="1"/>
          </p:cNvPicPr>
          <p:nvPr/>
        </p:nvPicPr>
        <p:blipFill>
          <a:blip r:embed="rId7" cstate="print"/>
          <a:stretch>
            <a:fillRect/>
          </a:stretch>
        </p:blipFill>
        <p:spPr>
          <a:xfrm>
            <a:off x="2514600" y="5715000"/>
            <a:ext cx="812800" cy="914400"/>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Hair cut and color</a:t>
            </a:r>
            <a:br>
              <a:rPr lang="en-US" dirty="0" smtClean="0"/>
            </a:br>
            <a:r>
              <a:rPr lang="en-US" sz="2400" dirty="0" smtClean="0"/>
              <a:t>P.S. Please be aware of white roots!!!</a:t>
            </a:r>
            <a:endParaRPr lang="en-US" dirty="0"/>
          </a:p>
        </p:txBody>
      </p:sp>
      <p:pic>
        <p:nvPicPr>
          <p:cNvPr id="8" name="Content Placeholder 7" descr="makeover_GayleEarle[1]one.png"/>
          <p:cNvPicPr>
            <a:picLocks noGrp="1" noChangeAspect="1"/>
          </p:cNvPicPr>
          <p:nvPr>
            <p:ph sz="half" idx="1"/>
          </p:nvPr>
        </p:nvPicPr>
        <p:blipFill>
          <a:blip r:embed="rId2" cstate="print"/>
          <a:srcRect b="32893"/>
          <a:stretch>
            <a:fillRect/>
          </a:stretch>
        </p:blipFill>
        <p:spPr>
          <a:xfrm>
            <a:off x="762000" y="1981200"/>
            <a:ext cx="3571143" cy="3895599"/>
          </a:xfrm>
        </p:spPr>
      </p:pic>
      <p:pic>
        <p:nvPicPr>
          <p:cNvPr id="9" name="Content Placeholder 8" descr="makeovergayle two.png"/>
          <p:cNvPicPr>
            <a:picLocks noGrp="1" noChangeAspect="1"/>
          </p:cNvPicPr>
          <p:nvPr>
            <p:ph sz="half" idx="2"/>
          </p:nvPr>
        </p:nvPicPr>
        <p:blipFill>
          <a:blip r:embed="rId3" cstate="print"/>
          <a:srcRect b="30885"/>
          <a:stretch>
            <a:fillRect/>
          </a:stretch>
        </p:blipFill>
        <p:spPr>
          <a:xfrm>
            <a:off x="4648200" y="1981200"/>
            <a:ext cx="3342338" cy="3896226"/>
          </a:xfr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efore-after-06.jpg"/>
          <p:cNvPicPr>
            <a:picLocks noGrp="1" noChangeAspect="1"/>
          </p:cNvPicPr>
          <p:nvPr>
            <p:ph idx="1"/>
          </p:nvPr>
        </p:nvPicPr>
        <p:blipFill>
          <a:blip r:embed="rId2" cstate="print"/>
          <a:stretch>
            <a:fillRect/>
          </a:stretch>
        </p:blipFill>
        <p:spPr>
          <a:xfrm>
            <a:off x="990600" y="381000"/>
            <a:ext cx="7429816" cy="630882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3657600"/>
          </a:xfrm>
        </p:spPr>
        <p:txBody>
          <a:bodyPr>
            <a:normAutofit/>
          </a:bodyPr>
          <a:lstStyle/>
          <a:p>
            <a:r>
              <a:rPr lang="en-US" dirty="0" smtClean="0"/>
              <a:t>Let us talk about excess hair…..!!!!</a:t>
            </a:r>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Please pluck all excess hair!!!</a:t>
            </a:r>
            <a:br>
              <a:rPr lang="en-US" dirty="0" smtClean="0"/>
            </a:br>
            <a:endParaRPr lang="en-US" dirty="0"/>
          </a:p>
        </p:txBody>
      </p:sp>
      <p:pic>
        <p:nvPicPr>
          <p:cNvPr id="12" name="Content Placeholder 11" descr="vince-vaughn-nose-hairs-gone-wild.jpg"/>
          <p:cNvPicPr>
            <a:picLocks noGrp="1" noChangeAspect="1"/>
          </p:cNvPicPr>
          <p:nvPr>
            <p:ph idx="1"/>
          </p:nvPr>
        </p:nvPicPr>
        <p:blipFill>
          <a:blip r:embed="rId2" cstate="print"/>
          <a:stretch>
            <a:fillRect/>
          </a:stretch>
        </p:blipFill>
        <p:spPr>
          <a:xfrm>
            <a:off x="2286000" y="2209800"/>
            <a:ext cx="4419600" cy="4419600"/>
          </a:xfrm>
        </p:spPr>
      </p:pic>
      <p:sp>
        <p:nvSpPr>
          <p:cNvPr id="8" name="Text Placeholder 7"/>
          <p:cNvSpPr>
            <a:spLocks noGrp="1"/>
          </p:cNvSpPr>
          <p:nvPr>
            <p:ph type="body" idx="4294967295"/>
          </p:nvPr>
        </p:nvSpPr>
        <p:spPr>
          <a:xfrm>
            <a:off x="2438400" y="1524000"/>
            <a:ext cx="4040188" cy="639762"/>
          </a:xfrm>
        </p:spPr>
        <p:txBody>
          <a:bodyPr>
            <a:noAutofit/>
          </a:bodyPr>
          <a:lstStyle/>
          <a:p>
            <a:pPr algn="ctr">
              <a:buNone/>
            </a:pPr>
            <a:r>
              <a:rPr lang="en-US" sz="4000" dirty="0" smtClean="0"/>
              <a:t>Nostrils</a:t>
            </a:r>
            <a:endParaRPr lang="en-US" sz="40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Please pluck all excess hair!!!</a:t>
            </a:r>
            <a:br>
              <a:rPr lang="en-US" dirty="0" smtClean="0"/>
            </a:br>
            <a:endParaRPr lang="en-US" dirty="0"/>
          </a:p>
        </p:txBody>
      </p:sp>
      <p:pic>
        <p:nvPicPr>
          <p:cNvPr id="13" name="Content Placeholder 12" descr="Ear_hair.jpg"/>
          <p:cNvPicPr>
            <a:picLocks noGrp="1" noChangeAspect="1"/>
          </p:cNvPicPr>
          <p:nvPr>
            <p:ph idx="1"/>
          </p:nvPr>
        </p:nvPicPr>
        <p:blipFill>
          <a:blip r:embed="rId2" cstate="print"/>
          <a:stretch>
            <a:fillRect/>
          </a:stretch>
        </p:blipFill>
        <p:spPr>
          <a:xfrm>
            <a:off x="2286000" y="2209800"/>
            <a:ext cx="4480560" cy="3961015"/>
          </a:xfrm>
        </p:spPr>
      </p:pic>
      <p:sp>
        <p:nvSpPr>
          <p:cNvPr id="10" name="Text Placeholder 9"/>
          <p:cNvSpPr>
            <a:spLocks noGrp="1"/>
          </p:cNvSpPr>
          <p:nvPr>
            <p:ph type="body" sz="quarter" idx="4294967295"/>
          </p:nvPr>
        </p:nvSpPr>
        <p:spPr>
          <a:xfrm>
            <a:off x="2590800" y="1371600"/>
            <a:ext cx="4041775" cy="639762"/>
          </a:xfrm>
        </p:spPr>
        <p:txBody>
          <a:bodyPr>
            <a:noAutofit/>
          </a:bodyPr>
          <a:lstStyle/>
          <a:p>
            <a:pPr algn="ctr">
              <a:buNone/>
            </a:pPr>
            <a:r>
              <a:rPr lang="en-US" sz="4000" dirty="0" smtClean="0"/>
              <a:t>Ears</a:t>
            </a:r>
            <a:endParaRPr lang="en-US" sz="40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Ladies…</a:t>
            </a:r>
            <a:endParaRPr lang="en-US" dirty="0"/>
          </a:p>
        </p:txBody>
      </p:sp>
      <p:pic>
        <p:nvPicPr>
          <p:cNvPr id="7" name="Content Placeholder 6" descr="200610-omag-moustache-300x205.jpg"/>
          <p:cNvPicPr>
            <a:picLocks noGrp="1" noChangeAspect="1"/>
          </p:cNvPicPr>
          <p:nvPr>
            <p:ph sz="half" idx="1"/>
          </p:nvPr>
        </p:nvPicPr>
        <p:blipFill>
          <a:blip r:embed="rId2" cstate="print"/>
          <a:stretch>
            <a:fillRect/>
          </a:stretch>
        </p:blipFill>
        <p:spPr>
          <a:xfrm>
            <a:off x="381000" y="2057400"/>
            <a:ext cx="4572000" cy="3124200"/>
          </a:xfrm>
        </p:spPr>
      </p:pic>
      <p:pic>
        <p:nvPicPr>
          <p:cNvPr id="10" name="Content Placeholder 9" descr="8218361-young-woman-isolated-on-white-with-moustache-amazed-surprized.jpg"/>
          <p:cNvPicPr>
            <a:picLocks noGrp="1" noChangeAspect="1"/>
          </p:cNvPicPr>
          <p:nvPr>
            <p:ph sz="half" idx="2"/>
          </p:nvPr>
        </p:nvPicPr>
        <p:blipFill>
          <a:blip r:embed="rId3" cstate="print"/>
          <a:stretch>
            <a:fillRect/>
          </a:stretch>
        </p:blipFill>
        <p:spPr>
          <a:xfrm>
            <a:off x="5238750" y="1373981"/>
            <a:ext cx="3295650" cy="4394200"/>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 about him?</a:t>
            </a:r>
            <a:endParaRPr lang="en-US" dirty="0"/>
          </a:p>
        </p:txBody>
      </p:sp>
      <p:pic>
        <p:nvPicPr>
          <p:cNvPr id="4" name="Content Placeholder 3" descr="unprepared_880162153[1].jpg"/>
          <p:cNvPicPr>
            <a:picLocks noGrp="1" noChangeAspect="1"/>
          </p:cNvPicPr>
          <p:nvPr>
            <p:ph idx="1"/>
          </p:nvPr>
        </p:nvPicPr>
        <p:blipFill>
          <a:blip r:embed="rId2" cstate="print"/>
          <a:stretch>
            <a:fillRect/>
          </a:stretch>
        </p:blipFill>
        <p:spPr>
          <a:xfrm>
            <a:off x="2232819" y="1524000"/>
            <a:ext cx="4853781" cy="4853781"/>
          </a:xfrm>
        </p:spPr>
      </p:pic>
      <p:sp>
        <p:nvSpPr>
          <p:cNvPr id="5" name="TextBox 4"/>
          <p:cNvSpPr txBox="1"/>
          <p:nvPr/>
        </p:nvSpPr>
        <p:spPr>
          <a:xfrm>
            <a:off x="304800" y="1752600"/>
            <a:ext cx="1752600" cy="369332"/>
          </a:xfrm>
          <a:prstGeom prst="rect">
            <a:avLst/>
          </a:prstGeom>
          <a:noFill/>
        </p:spPr>
        <p:txBody>
          <a:bodyPr wrap="square" rtlCol="0">
            <a:spAutoFit/>
          </a:bodyPr>
          <a:lstStyle/>
          <a:p>
            <a:r>
              <a:rPr lang="en-US" dirty="0" smtClean="0"/>
              <a:t>Picture # 3</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630362"/>
          </a:xfrm>
        </p:spPr>
        <p:txBody>
          <a:bodyPr>
            <a:normAutofit fontScale="90000"/>
          </a:bodyPr>
          <a:lstStyle/>
          <a:p>
            <a:r>
              <a:rPr lang="en-US" dirty="0" smtClean="0"/>
              <a:t>It might not be part of the face but it affects it a lot!!! </a:t>
            </a:r>
            <a:br>
              <a:rPr lang="en-US" dirty="0" smtClean="0"/>
            </a:br>
            <a:r>
              <a:rPr lang="en-US" dirty="0" smtClean="0"/>
              <a:t>You don’t look at the face anymore!!</a:t>
            </a:r>
            <a:endParaRPr lang="en-US" dirty="0"/>
          </a:p>
        </p:txBody>
      </p:sp>
      <p:pic>
        <p:nvPicPr>
          <p:cNvPr id="7" name="Content Placeholder 6" descr="underarm.jpg"/>
          <p:cNvPicPr>
            <a:picLocks noGrp="1" noChangeAspect="1"/>
          </p:cNvPicPr>
          <p:nvPr>
            <p:ph idx="1"/>
          </p:nvPr>
        </p:nvPicPr>
        <p:blipFill>
          <a:blip r:embed="rId2" cstate="print"/>
          <a:stretch>
            <a:fillRect/>
          </a:stretch>
        </p:blipFill>
        <p:spPr>
          <a:xfrm>
            <a:off x="1905001" y="2048490"/>
            <a:ext cx="5562600" cy="4809510"/>
          </a:xfr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PLEASE don’t!!!!!</a:t>
            </a:r>
            <a:endParaRPr lang="en-US" dirty="0"/>
          </a:p>
        </p:txBody>
      </p:sp>
      <p:pic>
        <p:nvPicPr>
          <p:cNvPr id="9" name="Content Placeholder 8" descr="41WwEPhyt8L.jpg"/>
          <p:cNvPicPr>
            <a:picLocks noGrp="1" noChangeAspect="1"/>
          </p:cNvPicPr>
          <p:nvPr>
            <p:ph idx="1"/>
          </p:nvPr>
        </p:nvPicPr>
        <p:blipFill>
          <a:blip r:embed="rId2" cstate="print"/>
          <a:stretch>
            <a:fillRect/>
          </a:stretch>
        </p:blipFill>
        <p:spPr>
          <a:xfrm>
            <a:off x="1676400" y="1119982"/>
            <a:ext cx="5486400" cy="5486400"/>
          </a:xfr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Eyebrows</a:t>
            </a:r>
            <a:endParaRPr lang="en-US" dirty="0"/>
          </a:p>
        </p:txBody>
      </p:sp>
      <p:pic>
        <p:nvPicPr>
          <p:cNvPr id="6" name="Content Placeholder 5" descr="imagesCAXQT62I.jpg"/>
          <p:cNvPicPr>
            <a:picLocks noGrp="1" noChangeAspect="1"/>
          </p:cNvPicPr>
          <p:nvPr>
            <p:ph sz="half" idx="2"/>
          </p:nvPr>
        </p:nvPicPr>
        <p:blipFill>
          <a:blip r:embed="rId2" cstate="print"/>
          <a:stretch>
            <a:fillRect/>
          </a:stretch>
        </p:blipFill>
        <p:spPr>
          <a:xfrm>
            <a:off x="304801" y="2256948"/>
            <a:ext cx="4343400" cy="3610451"/>
          </a:xfrm>
        </p:spPr>
      </p:pic>
      <p:pic>
        <p:nvPicPr>
          <p:cNvPr id="9" name="Picture 8" descr="2ad92b99e78421a992f345678c487037.jpg"/>
          <p:cNvPicPr>
            <a:picLocks noChangeAspect="1"/>
          </p:cNvPicPr>
          <p:nvPr/>
        </p:nvPicPr>
        <p:blipFill>
          <a:blip r:embed="rId3" cstate="print"/>
          <a:stretch>
            <a:fillRect/>
          </a:stretch>
        </p:blipFill>
        <p:spPr>
          <a:xfrm>
            <a:off x="4816302" y="2226800"/>
            <a:ext cx="4097648" cy="36406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quick technique…</a:t>
            </a:r>
            <a:endParaRPr lang="en-US" dirty="0"/>
          </a:p>
        </p:txBody>
      </p:sp>
      <p:pic>
        <p:nvPicPr>
          <p:cNvPr id="5" name="Content Placeholder 4" descr="A-Woman-Using-The-Technique-Of-Threading-To-Shape-Her-Eyebrows.jpg"/>
          <p:cNvPicPr>
            <a:picLocks noGrp="1" noChangeAspect="1"/>
          </p:cNvPicPr>
          <p:nvPr>
            <p:ph sz="half" idx="1"/>
          </p:nvPr>
        </p:nvPicPr>
        <p:blipFill>
          <a:blip r:embed="rId2" cstate="print"/>
          <a:stretch>
            <a:fillRect/>
          </a:stretch>
        </p:blipFill>
        <p:spPr>
          <a:xfrm>
            <a:off x="762000" y="2057400"/>
            <a:ext cx="2495550" cy="3429000"/>
          </a:xfrm>
        </p:spPr>
      </p:pic>
      <p:pic>
        <p:nvPicPr>
          <p:cNvPr id="7" name="Picture 6" descr="shaping-eyebrows.jpg"/>
          <p:cNvPicPr>
            <a:picLocks noChangeAspect="1"/>
          </p:cNvPicPr>
          <p:nvPr/>
        </p:nvPicPr>
        <p:blipFill>
          <a:blip r:embed="rId3" cstate="print"/>
          <a:stretch>
            <a:fillRect/>
          </a:stretch>
        </p:blipFill>
        <p:spPr>
          <a:xfrm>
            <a:off x="3581400" y="1219200"/>
            <a:ext cx="3501838" cy="3333750"/>
          </a:xfrm>
          <a:prstGeom prst="rect">
            <a:avLst/>
          </a:prstGeom>
        </p:spPr>
      </p:pic>
      <p:pic>
        <p:nvPicPr>
          <p:cNvPr id="8" name="Picture 7" descr="2iazeig.jpg"/>
          <p:cNvPicPr>
            <a:picLocks noChangeAspect="1"/>
          </p:cNvPicPr>
          <p:nvPr/>
        </p:nvPicPr>
        <p:blipFill>
          <a:blip r:embed="rId4" cstate="print"/>
          <a:stretch>
            <a:fillRect/>
          </a:stretch>
        </p:blipFill>
        <p:spPr>
          <a:xfrm rot="5400000">
            <a:off x="5897033" y="4161367"/>
            <a:ext cx="2810933" cy="21082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Beard and Moustache</a:t>
            </a:r>
            <a:endParaRPr lang="en-US" dirty="0"/>
          </a:p>
        </p:txBody>
      </p:sp>
      <p:pic>
        <p:nvPicPr>
          <p:cNvPr id="8" name="Content Placeholder 7" descr="georgeclooney_narrowweb__300x450,0[1].jpg"/>
          <p:cNvPicPr>
            <a:picLocks noGrp="1" noChangeAspect="1"/>
          </p:cNvPicPr>
          <p:nvPr>
            <p:ph sz="half" idx="1"/>
          </p:nvPr>
        </p:nvPicPr>
        <p:blipFill>
          <a:blip r:embed="rId2" cstate="print"/>
          <a:stretch>
            <a:fillRect/>
          </a:stretch>
        </p:blipFill>
        <p:spPr>
          <a:xfrm>
            <a:off x="1018646" y="1676400"/>
            <a:ext cx="2997200" cy="4495800"/>
          </a:xfrm>
        </p:spPr>
      </p:pic>
      <p:pic>
        <p:nvPicPr>
          <p:cNvPr id="9" name="Content Placeholder 8" descr="1678388[1].jpg"/>
          <p:cNvPicPr>
            <a:picLocks noGrp="1" noChangeAspect="1"/>
          </p:cNvPicPr>
          <p:nvPr>
            <p:ph sz="half" idx="2"/>
          </p:nvPr>
        </p:nvPicPr>
        <p:blipFill>
          <a:blip r:embed="rId3" cstate="print"/>
          <a:stretch>
            <a:fillRect/>
          </a:stretch>
        </p:blipFill>
        <p:spPr>
          <a:xfrm>
            <a:off x="5105400" y="1676400"/>
            <a:ext cx="3059418" cy="4468172"/>
          </a:xfr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Neck and collars</a:t>
            </a:r>
            <a:br>
              <a:rPr lang="en-US" dirty="0" smtClean="0"/>
            </a:br>
            <a:endParaRPr lang="en-US" sz="2000" dirty="0"/>
          </a:p>
        </p:txBody>
      </p:sp>
      <p:pic>
        <p:nvPicPr>
          <p:cNvPr id="4" name="Content Placeholder 3" descr="12-men-shirt12-199x300.jpg"/>
          <p:cNvPicPr>
            <a:picLocks noGrp="1" noChangeAspect="1"/>
          </p:cNvPicPr>
          <p:nvPr>
            <p:ph idx="1"/>
          </p:nvPr>
        </p:nvPicPr>
        <p:blipFill>
          <a:blip r:embed="rId2" cstate="print"/>
          <a:stretch>
            <a:fillRect/>
          </a:stretch>
        </p:blipFill>
        <p:spPr>
          <a:xfrm>
            <a:off x="4343400" y="1524000"/>
            <a:ext cx="4321215" cy="2133600"/>
          </a:xfrm>
        </p:spPr>
      </p:pic>
      <p:pic>
        <p:nvPicPr>
          <p:cNvPr id="5" name="Picture 4" descr="types-of-collars.jpg"/>
          <p:cNvPicPr>
            <a:picLocks noChangeAspect="1"/>
          </p:cNvPicPr>
          <p:nvPr/>
        </p:nvPicPr>
        <p:blipFill>
          <a:blip r:embed="rId3" cstate="print"/>
          <a:stretch>
            <a:fillRect/>
          </a:stretch>
        </p:blipFill>
        <p:spPr>
          <a:xfrm>
            <a:off x="685800" y="3276600"/>
            <a:ext cx="3496235" cy="2971800"/>
          </a:xfrm>
          <a:prstGeom prst="rect">
            <a:avLst/>
          </a:prstGeom>
        </p:spPr>
      </p:pic>
      <p:pic>
        <p:nvPicPr>
          <p:cNvPr id="6" name="Picture 5" descr="donald-trump-hair1-190x110.jpg"/>
          <p:cNvPicPr>
            <a:picLocks noChangeAspect="1"/>
          </p:cNvPicPr>
          <p:nvPr/>
        </p:nvPicPr>
        <p:blipFill>
          <a:blip r:embed="rId4" cstate="print"/>
          <a:stretch>
            <a:fillRect/>
          </a:stretch>
        </p:blipFill>
        <p:spPr>
          <a:xfrm>
            <a:off x="609599" y="1356560"/>
            <a:ext cx="3316433" cy="1920039"/>
          </a:xfrm>
          <a:prstGeom prst="rect">
            <a:avLst/>
          </a:prstGeom>
        </p:spPr>
      </p:pic>
      <p:pic>
        <p:nvPicPr>
          <p:cNvPr id="7" name="Picture 6" descr="mens_trends_-150x150.jpg"/>
          <p:cNvPicPr>
            <a:picLocks noChangeAspect="1"/>
          </p:cNvPicPr>
          <p:nvPr/>
        </p:nvPicPr>
        <p:blipFill>
          <a:blip r:embed="rId5" cstate="print"/>
          <a:stretch>
            <a:fillRect/>
          </a:stretch>
        </p:blipFill>
        <p:spPr>
          <a:xfrm>
            <a:off x="4343400" y="3829989"/>
            <a:ext cx="4434074" cy="2879555"/>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Notice the neck..</a:t>
            </a:r>
            <a:endParaRPr lang="en-US" dirty="0"/>
          </a:p>
        </p:txBody>
      </p:sp>
      <p:pic>
        <p:nvPicPr>
          <p:cNvPr id="4" name="Content Placeholder 3" descr="Susan-Boyle-Harpers-4[1].jpg"/>
          <p:cNvPicPr>
            <a:picLocks noGrp="1" noChangeAspect="1"/>
          </p:cNvPicPr>
          <p:nvPr>
            <p:ph idx="1"/>
          </p:nvPr>
        </p:nvPicPr>
        <p:blipFill>
          <a:blip r:embed="rId2" cstate="print"/>
          <a:stretch>
            <a:fillRect/>
          </a:stretch>
        </p:blipFill>
        <p:spPr>
          <a:xfrm>
            <a:off x="5867400" y="1600200"/>
            <a:ext cx="3040348" cy="4051849"/>
          </a:xfrm>
        </p:spPr>
      </p:pic>
      <p:pic>
        <p:nvPicPr>
          <p:cNvPr id="5" name="Picture 4" descr="womens_cool_wool_2but_suit.jpg"/>
          <p:cNvPicPr>
            <a:picLocks noChangeAspect="1"/>
          </p:cNvPicPr>
          <p:nvPr/>
        </p:nvPicPr>
        <p:blipFill>
          <a:blip r:embed="rId3" cstate="print"/>
          <a:srcRect l="2293" b="67567"/>
          <a:stretch>
            <a:fillRect/>
          </a:stretch>
        </p:blipFill>
        <p:spPr>
          <a:xfrm>
            <a:off x="2743200" y="1447800"/>
            <a:ext cx="2980543" cy="1828800"/>
          </a:xfrm>
          <a:prstGeom prst="rect">
            <a:avLst/>
          </a:prstGeom>
        </p:spPr>
      </p:pic>
      <p:pic>
        <p:nvPicPr>
          <p:cNvPr id="6" name="Picture 5" descr="pins[1].jpg"/>
          <p:cNvPicPr>
            <a:picLocks noChangeAspect="1"/>
          </p:cNvPicPr>
          <p:nvPr/>
        </p:nvPicPr>
        <p:blipFill>
          <a:blip r:embed="rId4" cstate="print"/>
          <a:srcRect l="11446" t="3977" r="9036" b="55114"/>
          <a:stretch>
            <a:fillRect/>
          </a:stretch>
        </p:blipFill>
        <p:spPr>
          <a:xfrm>
            <a:off x="304800" y="4495800"/>
            <a:ext cx="2514600" cy="1828800"/>
          </a:xfrm>
          <a:prstGeom prst="rect">
            <a:avLst/>
          </a:prstGeom>
        </p:spPr>
      </p:pic>
      <p:pic>
        <p:nvPicPr>
          <p:cNvPr id="7" name="Picture 6" descr="Burberry_women_scarf_B09028.jpg"/>
          <p:cNvPicPr>
            <a:picLocks noChangeAspect="1"/>
          </p:cNvPicPr>
          <p:nvPr/>
        </p:nvPicPr>
        <p:blipFill>
          <a:blip r:embed="rId5" cstate="print"/>
          <a:srcRect l="14000" r="14000" b="2000"/>
          <a:stretch>
            <a:fillRect/>
          </a:stretch>
        </p:blipFill>
        <p:spPr>
          <a:xfrm>
            <a:off x="609600" y="1219200"/>
            <a:ext cx="1959429" cy="2667000"/>
          </a:xfrm>
          <a:prstGeom prst="rect">
            <a:avLst/>
          </a:prstGeom>
        </p:spPr>
      </p:pic>
      <p:pic>
        <p:nvPicPr>
          <p:cNvPr id="8" name="Picture 7" descr="8354f_070607_miller_400X400.jpg"/>
          <p:cNvPicPr>
            <a:picLocks noChangeAspect="1"/>
          </p:cNvPicPr>
          <p:nvPr/>
        </p:nvPicPr>
        <p:blipFill>
          <a:blip r:embed="rId6" cstate="print"/>
          <a:srcRect l="14000" r="12000" b="16000"/>
          <a:stretch>
            <a:fillRect/>
          </a:stretch>
        </p:blipFill>
        <p:spPr>
          <a:xfrm>
            <a:off x="2895600" y="3429000"/>
            <a:ext cx="2819400" cy="3200400"/>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1143000"/>
          </a:xfrm>
        </p:spPr>
        <p:txBody>
          <a:bodyPr/>
          <a:lstStyle/>
          <a:p>
            <a:r>
              <a:rPr lang="en-US" dirty="0" smtClean="0"/>
              <a:t>Your skin…</a:t>
            </a:r>
            <a:endParaRPr lang="en-US" dirty="0"/>
          </a:p>
        </p:txBody>
      </p:sp>
      <p:pic>
        <p:nvPicPr>
          <p:cNvPr id="8" name="Content Placeholder 3" descr="makeover_StacieAlvarez crop2.png"/>
          <p:cNvPicPr>
            <a:picLocks noChangeAspect="1"/>
          </p:cNvPicPr>
          <p:nvPr/>
        </p:nvPicPr>
        <p:blipFill>
          <a:blip r:embed="rId2" cstate="print"/>
          <a:srcRect r="35156" b="60017"/>
          <a:stretch>
            <a:fillRect/>
          </a:stretch>
        </p:blipFill>
        <p:spPr>
          <a:xfrm>
            <a:off x="990600" y="1828800"/>
            <a:ext cx="2496394" cy="2312243"/>
          </a:xfrm>
          <a:prstGeom prst="rect">
            <a:avLst/>
          </a:prstGeom>
        </p:spPr>
      </p:pic>
      <p:sp>
        <p:nvSpPr>
          <p:cNvPr id="9" name="TextBox 8"/>
          <p:cNvSpPr txBox="1"/>
          <p:nvPr/>
        </p:nvSpPr>
        <p:spPr>
          <a:xfrm>
            <a:off x="3962400" y="2133600"/>
            <a:ext cx="3886200" cy="769441"/>
          </a:xfrm>
          <a:prstGeom prst="rect">
            <a:avLst/>
          </a:prstGeom>
          <a:noFill/>
        </p:spPr>
        <p:txBody>
          <a:bodyPr wrap="square" rtlCol="0">
            <a:spAutoFit/>
          </a:bodyPr>
          <a:lstStyle/>
          <a:p>
            <a:r>
              <a:rPr lang="en-US" sz="4400" dirty="0" smtClean="0"/>
              <a:t>Sick or Healthy?</a:t>
            </a:r>
            <a:endParaRPr lang="en-US" sz="4400" dirty="0"/>
          </a:p>
        </p:txBody>
      </p:sp>
      <p:pic>
        <p:nvPicPr>
          <p:cNvPr id="4" name="Content Placeholder 3" descr="galvanicface1[1].jpg"/>
          <p:cNvPicPr>
            <a:picLocks noGrp="1" noChangeAspect="1"/>
          </p:cNvPicPr>
          <p:nvPr>
            <p:ph idx="1"/>
          </p:nvPr>
        </p:nvPicPr>
        <p:blipFill>
          <a:blip r:embed="rId3" cstate="print"/>
          <a:stretch>
            <a:fillRect/>
          </a:stretch>
        </p:blipFill>
        <p:spPr>
          <a:xfrm>
            <a:off x="3810000" y="3733800"/>
            <a:ext cx="4322585" cy="2269074"/>
          </a:xfrm>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should you do to have a good skin?</a:t>
            </a:r>
            <a:endParaRPr lang="en-US" dirty="0"/>
          </a:p>
        </p:txBody>
      </p:sp>
      <p:sp>
        <p:nvSpPr>
          <p:cNvPr id="3" name="Content Placeholder 2"/>
          <p:cNvSpPr>
            <a:spLocks noGrp="1"/>
          </p:cNvSpPr>
          <p:nvPr>
            <p:ph idx="1"/>
          </p:nvPr>
        </p:nvSpPr>
        <p:spPr/>
        <p:txBody>
          <a:bodyPr>
            <a:normAutofit lnSpcReduction="10000"/>
          </a:bodyPr>
          <a:lstStyle/>
          <a:p>
            <a:pPr>
              <a:buNone/>
            </a:pPr>
            <a:r>
              <a:rPr lang="en-US" sz="2800" dirty="0" smtClean="0"/>
              <a:t>1- Wash your face twice daily</a:t>
            </a:r>
            <a:r>
              <a:rPr lang="en-US" dirty="0" smtClean="0"/>
              <a:t>. </a:t>
            </a:r>
            <a:r>
              <a:rPr lang="en-US" sz="1800" dirty="0" smtClean="0"/>
              <a:t>Apply face wash to wet skin. Use warm water to rinse.</a:t>
            </a:r>
            <a:endParaRPr lang="en-US" sz="2800" dirty="0" smtClean="0"/>
          </a:p>
          <a:p>
            <a:pPr>
              <a:buNone/>
            </a:pPr>
            <a:r>
              <a:rPr lang="en-US" dirty="0" smtClean="0"/>
              <a:t>2- </a:t>
            </a:r>
            <a:r>
              <a:rPr lang="en-US" sz="2800" dirty="0" smtClean="0"/>
              <a:t>Use Moisturizers with SPF protection of at least 15. </a:t>
            </a:r>
            <a:r>
              <a:rPr lang="en-US" sz="1800" dirty="0" smtClean="0"/>
              <a:t>Determine skin type: oily, dry, combination or normal.</a:t>
            </a:r>
          </a:p>
          <a:p>
            <a:pPr>
              <a:buNone/>
            </a:pPr>
            <a:r>
              <a:rPr lang="en-US" sz="2800" dirty="0" smtClean="0"/>
              <a:t>3- Scrub once or twice a week. </a:t>
            </a:r>
            <a:r>
              <a:rPr lang="en-US" sz="1800" dirty="0" smtClean="0"/>
              <a:t>Buffs away impurity and dead cells. Perfect pre-shave tool for lifting hairs away from the skin.</a:t>
            </a:r>
          </a:p>
          <a:p>
            <a:pPr>
              <a:buNone/>
            </a:pPr>
            <a:r>
              <a:rPr lang="en-US" sz="2800" dirty="0" smtClean="0"/>
              <a:t>4- Masks. </a:t>
            </a:r>
            <a:r>
              <a:rPr lang="en-US" sz="1800" dirty="0" smtClean="0"/>
              <a:t>Purge dirt and debris from skin pores.</a:t>
            </a:r>
          </a:p>
          <a:p>
            <a:pPr>
              <a:buNone/>
            </a:pPr>
            <a:r>
              <a:rPr lang="en-US" sz="2800" dirty="0" smtClean="0"/>
              <a:t>5- Drink water. </a:t>
            </a:r>
            <a:r>
              <a:rPr lang="en-US" sz="1800" dirty="0" smtClean="0"/>
              <a:t>At least 2l per day.</a:t>
            </a:r>
          </a:p>
          <a:p>
            <a:pPr>
              <a:buNone/>
            </a:pPr>
            <a:r>
              <a:rPr lang="en-US" sz="2800" dirty="0" smtClean="0"/>
              <a:t>6- Eat healthy. </a:t>
            </a:r>
            <a:r>
              <a:rPr lang="en-US" sz="1800" dirty="0" smtClean="0"/>
              <a:t>5 vegetables and fruit per day. Reduce fat food.</a:t>
            </a:r>
          </a:p>
          <a:p>
            <a:pPr>
              <a:buNone/>
            </a:pPr>
            <a:r>
              <a:rPr lang="en-US" sz="2800" dirty="0" smtClean="0"/>
              <a:t>7- Exercise. </a:t>
            </a:r>
            <a:r>
              <a:rPr lang="en-US" sz="1800" dirty="0" smtClean="0"/>
              <a:t>At least 3 times per week.</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29200" cy="1143000"/>
          </a:xfrm>
        </p:spPr>
        <p:txBody>
          <a:bodyPr/>
          <a:lstStyle/>
          <a:p>
            <a:r>
              <a:rPr lang="en-US" dirty="0" smtClean="0"/>
              <a:t>Teeth…</a:t>
            </a:r>
            <a:endParaRPr lang="en-US" dirty="0"/>
          </a:p>
        </p:txBody>
      </p:sp>
      <p:pic>
        <p:nvPicPr>
          <p:cNvPr id="4" name="Content Placeholder 3" descr="makeover_JaneBoucher[1].png"/>
          <p:cNvPicPr>
            <a:picLocks noGrp="1" noChangeAspect="1"/>
          </p:cNvPicPr>
          <p:nvPr>
            <p:ph idx="1"/>
          </p:nvPr>
        </p:nvPicPr>
        <p:blipFill>
          <a:blip r:embed="rId2" cstate="print"/>
          <a:stretch>
            <a:fillRect/>
          </a:stretch>
        </p:blipFill>
        <p:spPr>
          <a:xfrm>
            <a:off x="4419600" y="1143000"/>
            <a:ext cx="2539078" cy="2225369"/>
          </a:xfrm>
        </p:spPr>
      </p:pic>
      <p:pic>
        <p:nvPicPr>
          <p:cNvPr id="7" name="Picture 6" descr="mens-skin-care.jpg"/>
          <p:cNvPicPr>
            <a:picLocks noChangeAspect="1"/>
          </p:cNvPicPr>
          <p:nvPr/>
        </p:nvPicPr>
        <p:blipFill>
          <a:blip r:embed="rId3" cstate="print"/>
          <a:stretch>
            <a:fillRect/>
          </a:stretch>
        </p:blipFill>
        <p:spPr>
          <a:xfrm>
            <a:off x="762000" y="1981200"/>
            <a:ext cx="2895600" cy="2895600"/>
          </a:xfrm>
          <a:prstGeom prst="rect">
            <a:avLst/>
          </a:prstGeom>
        </p:spPr>
      </p:pic>
      <p:pic>
        <p:nvPicPr>
          <p:cNvPr id="8" name="Picture 7" descr="10-years-younger-s5e8_625x352.jpg"/>
          <p:cNvPicPr>
            <a:picLocks noChangeAspect="1"/>
          </p:cNvPicPr>
          <p:nvPr/>
        </p:nvPicPr>
        <p:blipFill>
          <a:blip r:embed="rId4" cstate="print"/>
          <a:stretch>
            <a:fillRect/>
          </a:stretch>
        </p:blipFill>
        <p:spPr>
          <a:xfrm>
            <a:off x="4267200" y="4267199"/>
            <a:ext cx="3962400" cy="2231623"/>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her?</a:t>
            </a:r>
            <a:endParaRPr lang="en-US" dirty="0"/>
          </a:p>
        </p:txBody>
      </p:sp>
      <p:pic>
        <p:nvPicPr>
          <p:cNvPr id="4" name="Content Placeholder 3" descr="makeover_StacieAlvarez crop2.png"/>
          <p:cNvPicPr>
            <a:picLocks noGrp="1" noChangeAspect="1"/>
          </p:cNvPicPr>
          <p:nvPr>
            <p:ph idx="1"/>
          </p:nvPr>
        </p:nvPicPr>
        <p:blipFill>
          <a:blip r:embed="rId2" cstate="print"/>
          <a:srcRect r="35156" b="60017"/>
          <a:stretch>
            <a:fillRect/>
          </a:stretch>
        </p:blipFill>
        <p:spPr>
          <a:xfrm>
            <a:off x="2133600" y="1600199"/>
            <a:ext cx="4800600" cy="4446475"/>
          </a:xfrm>
        </p:spPr>
      </p:pic>
      <p:sp>
        <p:nvSpPr>
          <p:cNvPr id="5" name="TextBox 4"/>
          <p:cNvSpPr txBox="1"/>
          <p:nvPr/>
        </p:nvSpPr>
        <p:spPr>
          <a:xfrm>
            <a:off x="304800" y="1600200"/>
            <a:ext cx="1676400" cy="369332"/>
          </a:xfrm>
          <a:prstGeom prst="rect">
            <a:avLst/>
          </a:prstGeom>
          <a:noFill/>
        </p:spPr>
        <p:txBody>
          <a:bodyPr wrap="square" rtlCol="0">
            <a:spAutoFit/>
          </a:bodyPr>
          <a:lstStyle/>
          <a:p>
            <a:r>
              <a:rPr lang="en-US" dirty="0" smtClean="0"/>
              <a:t>Picture # 4</a:t>
            </a:r>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4373562"/>
          </a:xfrm>
        </p:spPr>
        <p:txBody>
          <a:bodyPr>
            <a:normAutofit/>
          </a:bodyPr>
          <a:lstStyle/>
          <a:p>
            <a:r>
              <a:rPr lang="en-US" dirty="0" smtClean="0"/>
              <a:t>What should you do for healthy teeth?</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2400"/>
            <a:ext cx="3810000" cy="6705600"/>
          </a:xfrm>
        </p:spPr>
        <p:txBody>
          <a:bodyPr>
            <a:normAutofit fontScale="85000" lnSpcReduction="10000"/>
          </a:bodyPr>
          <a:lstStyle/>
          <a:p>
            <a:pPr>
              <a:buNone/>
            </a:pPr>
            <a:r>
              <a:rPr lang="en-US" dirty="0" smtClean="0"/>
              <a:t>1- Brush your teeth at least twice a day. </a:t>
            </a:r>
            <a:r>
              <a:rPr lang="en-US" sz="1800" dirty="0" smtClean="0"/>
              <a:t>Half an hour after eating not before.</a:t>
            </a:r>
            <a:endParaRPr lang="en-US" dirty="0" smtClean="0"/>
          </a:p>
          <a:p>
            <a:pPr>
              <a:buNone/>
            </a:pPr>
            <a:r>
              <a:rPr lang="en-US" dirty="0" smtClean="0"/>
              <a:t>2- Invest in fixing them.</a:t>
            </a:r>
            <a:r>
              <a:rPr lang="en-US" sz="1800" dirty="0" smtClean="0"/>
              <a:t> Maybe instead of a vacation?..!</a:t>
            </a:r>
          </a:p>
          <a:p>
            <a:pPr>
              <a:buNone/>
            </a:pPr>
            <a:r>
              <a:rPr lang="en-US" dirty="0" smtClean="0"/>
              <a:t>3- Check your teeth after a meal; some food residue might be stuck in between them.</a:t>
            </a:r>
          </a:p>
          <a:p>
            <a:pPr>
              <a:buNone/>
            </a:pPr>
            <a:r>
              <a:rPr lang="en-US" dirty="0" smtClean="0"/>
              <a:t>4- Try to keep them white.</a:t>
            </a:r>
            <a:r>
              <a:rPr lang="en-US" sz="1800" dirty="0" smtClean="0"/>
              <a:t> Whitening toothpaste.</a:t>
            </a:r>
          </a:p>
          <a:p>
            <a:pPr>
              <a:buNone/>
            </a:pPr>
            <a:r>
              <a:rPr lang="en-US" dirty="0" smtClean="0"/>
              <a:t>5- Use a breath freshener often.</a:t>
            </a:r>
          </a:p>
          <a:p>
            <a:pPr>
              <a:buNone/>
            </a:pPr>
            <a:r>
              <a:rPr lang="en-US" dirty="0" smtClean="0"/>
              <a:t>6-  Use dental floss.</a:t>
            </a:r>
          </a:p>
          <a:p>
            <a:pPr>
              <a:buNone/>
            </a:pPr>
            <a:r>
              <a:rPr lang="en-US" dirty="0" smtClean="0"/>
              <a:t>7- Smile and show them!!!</a:t>
            </a:r>
            <a:r>
              <a:rPr lang="en-US" sz="1800" dirty="0" smtClean="0"/>
              <a:t> It might change your day…!</a:t>
            </a:r>
            <a:endParaRPr lang="en-US" sz="1800" dirty="0"/>
          </a:p>
        </p:txBody>
      </p:sp>
      <p:pic>
        <p:nvPicPr>
          <p:cNvPr id="8" name="Picture 7" descr="healthcare_image.jpg"/>
          <p:cNvPicPr>
            <a:picLocks noChangeAspect="1"/>
          </p:cNvPicPr>
          <p:nvPr/>
        </p:nvPicPr>
        <p:blipFill>
          <a:blip r:embed="rId2" cstate="print"/>
          <a:stretch>
            <a:fillRect/>
          </a:stretch>
        </p:blipFill>
        <p:spPr>
          <a:xfrm>
            <a:off x="3886200" y="304800"/>
            <a:ext cx="2085975" cy="1862876"/>
          </a:xfrm>
          <a:prstGeom prst="rect">
            <a:avLst/>
          </a:prstGeom>
        </p:spPr>
      </p:pic>
      <p:pic>
        <p:nvPicPr>
          <p:cNvPr id="9" name="Picture 8" descr="dental-floss-broccoli-small-56053.jpg"/>
          <p:cNvPicPr>
            <a:picLocks noChangeAspect="1"/>
          </p:cNvPicPr>
          <p:nvPr/>
        </p:nvPicPr>
        <p:blipFill>
          <a:blip r:embed="rId3" cstate="print"/>
          <a:stretch>
            <a:fillRect/>
          </a:stretch>
        </p:blipFill>
        <p:spPr>
          <a:xfrm flipH="1">
            <a:off x="6324600" y="304800"/>
            <a:ext cx="1676400" cy="1380236"/>
          </a:xfrm>
          <a:prstGeom prst="rect">
            <a:avLst/>
          </a:prstGeom>
        </p:spPr>
      </p:pic>
      <p:pic>
        <p:nvPicPr>
          <p:cNvPr id="10" name="Picture 9" descr="brush-teeth.jpg"/>
          <p:cNvPicPr>
            <a:picLocks noChangeAspect="1"/>
          </p:cNvPicPr>
          <p:nvPr/>
        </p:nvPicPr>
        <p:blipFill>
          <a:blip r:embed="rId4" cstate="print"/>
          <a:stretch>
            <a:fillRect/>
          </a:stretch>
        </p:blipFill>
        <p:spPr>
          <a:xfrm>
            <a:off x="6096000" y="4800600"/>
            <a:ext cx="1843087" cy="1843087"/>
          </a:xfrm>
          <a:prstGeom prst="rect">
            <a:avLst/>
          </a:prstGeom>
        </p:spPr>
      </p:pic>
      <p:pic>
        <p:nvPicPr>
          <p:cNvPr id="11" name="Picture 10" descr="Liz-before-after-L_A2[1].jpg"/>
          <p:cNvPicPr>
            <a:picLocks noChangeAspect="1"/>
          </p:cNvPicPr>
          <p:nvPr/>
        </p:nvPicPr>
        <p:blipFill>
          <a:blip r:embed="rId5" cstate="print"/>
          <a:stretch>
            <a:fillRect/>
          </a:stretch>
        </p:blipFill>
        <p:spPr>
          <a:xfrm>
            <a:off x="5257800" y="2209800"/>
            <a:ext cx="3594290" cy="2338033"/>
          </a:xfrm>
          <a:prstGeom prst="rect">
            <a:avLst/>
          </a:prstGeom>
        </p:spPr>
      </p:pic>
      <p:pic>
        <p:nvPicPr>
          <p:cNvPr id="12" name="Picture 11" descr="h5551020.jpg"/>
          <p:cNvPicPr>
            <a:picLocks noChangeAspect="1"/>
          </p:cNvPicPr>
          <p:nvPr/>
        </p:nvPicPr>
        <p:blipFill>
          <a:blip r:embed="rId6" cstate="print"/>
          <a:stretch>
            <a:fillRect/>
          </a:stretch>
        </p:blipFill>
        <p:spPr>
          <a:xfrm>
            <a:off x="3962400" y="5105400"/>
            <a:ext cx="1854200" cy="1209261"/>
          </a:xfrm>
          <a:prstGeom prst="rect">
            <a:avLst/>
          </a:prstGeom>
        </p:spPr>
      </p:pic>
      <p:pic>
        <p:nvPicPr>
          <p:cNvPr id="13" name="Picture 12" descr="hodges.jpg"/>
          <p:cNvPicPr>
            <a:picLocks noChangeAspect="1"/>
          </p:cNvPicPr>
          <p:nvPr/>
        </p:nvPicPr>
        <p:blipFill>
          <a:blip r:embed="rId7" cstate="print"/>
          <a:srcRect l="58000" b="2000"/>
          <a:stretch>
            <a:fillRect/>
          </a:stretch>
        </p:blipFill>
        <p:spPr>
          <a:xfrm>
            <a:off x="3657600" y="2743200"/>
            <a:ext cx="1447800" cy="2252133"/>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Make-up/Grooming</a:t>
            </a:r>
            <a:endParaRPr lang="en-US" dirty="0"/>
          </a:p>
        </p:txBody>
      </p:sp>
      <p:pic>
        <p:nvPicPr>
          <p:cNvPr id="3" name="Picture 2" descr="before.jpg"/>
          <p:cNvPicPr>
            <a:picLocks noChangeAspect="1"/>
          </p:cNvPicPr>
          <p:nvPr/>
        </p:nvPicPr>
        <p:blipFill>
          <a:blip r:embed="rId2" cstate="print"/>
          <a:stretch>
            <a:fillRect/>
          </a:stretch>
        </p:blipFill>
        <p:spPr>
          <a:xfrm>
            <a:off x="5638800" y="1600200"/>
            <a:ext cx="1745088" cy="1745088"/>
          </a:xfrm>
          <a:prstGeom prst="rect">
            <a:avLst/>
          </a:prstGeom>
        </p:spPr>
      </p:pic>
      <p:pic>
        <p:nvPicPr>
          <p:cNvPr id="4" name="Picture 3" descr="av_makeover_b_09.jpg"/>
          <p:cNvPicPr>
            <a:picLocks noChangeAspect="1"/>
          </p:cNvPicPr>
          <p:nvPr/>
        </p:nvPicPr>
        <p:blipFill>
          <a:blip r:embed="rId3" cstate="print"/>
          <a:stretch>
            <a:fillRect/>
          </a:stretch>
        </p:blipFill>
        <p:spPr>
          <a:xfrm>
            <a:off x="2438400" y="1828800"/>
            <a:ext cx="2209800" cy="2209800"/>
          </a:xfrm>
          <a:prstGeom prst="rect">
            <a:avLst/>
          </a:prstGeom>
        </p:spPr>
      </p:pic>
      <p:pic>
        <p:nvPicPr>
          <p:cNvPr id="5" name="Picture 4" descr="mo_b_sebastian[1].jpg"/>
          <p:cNvPicPr>
            <a:picLocks noChangeAspect="1"/>
          </p:cNvPicPr>
          <p:nvPr/>
        </p:nvPicPr>
        <p:blipFill>
          <a:blip r:embed="rId4" cstate="print"/>
          <a:stretch>
            <a:fillRect/>
          </a:stretch>
        </p:blipFill>
        <p:spPr>
          <a:xfrm>
            <a:off x="1981200" y="4572000"/>
            <a:ext cx="1981200" cy="1981200"/>
          </a:xfrm>
          <a:prstGeom prst="rect">
            <a:avLst/>
          </a:prstGeom>
        </p:spPr>
      </p:pic>
      <p:pic>
        <p:nvPicPr>
          <p:cNvPr id="8" name="Picture 7" descr="beforeafter00012[1]onetwo.jpg"/>
          <p:cNvPicPr>
            <a:picLocks noChangeAspect="1"/>
          </p:cNvPicPr>
          <p:nvPr/>
        </p:nvPicPr>
        <p:blipFill>
          <a:blip r:embed="rId5" cstate="print"/>
          <a:stretch>
            <a:fillRect/>
          </a:stretch>
        </p:blipFill>
        <p:spPr>
          <a:xfrm>
            <a:off x="4953000" y="3962400"/>
            <a:ext cx="1766029" cy="1965205"/>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3733800" cy="1143000"/>
          </a:xfrm>
        </p:spPr>
        <p:txBody>
          <a:bodyPr/>
          <a:lstStyle/>
          <a:p>
            <a:r>
              <a:rPr lang="en-US" dirty="0" smtClean="0"/>
              <a:t>            Make up</a:t>
            </a:r>
            <a:endParaRPr lang="en-US" dirty="0"/>
          </a:p>
        </p:txBody>
      </p:sp>
      <p:pic>
        <p:nvPicPr>
          <p:cNvPr id="4" name="Content Placeholder 3" descr="av_makeover_b_02.jpg"/>
          <p:cNvPicPr>
            <a:picLocks noGrp="1" noChangeAspect="1"/>
          </p:cNvPicPr>
          <p:nvPr>
            <p:ph idx="1"/>
          </p:nvPr>
        </p:nvPicPr>
        <p:blipFill>
          <a:blip r:embed="rId2" cstate="print"/>
          <a:srcRect l="11718" r="9374" b="13455"/>
          <a:stretch>
            <a:fillRect/>
          </a:stretch>
        </p:blipFill>
        <p:spPr>
          <a:xfrm>
            <a:off x="1371600" y="1371599"/>
            <a:ext cx="2362200" cy="2590801"/>
          </a:xfrm>
        </p:spPr>
      </p:pic>
      <p:pic>
        <p:nvPicPr>
          <p:cNvPr id="5" name="Picture 4" descr="av_makeover_a_05.jpg"/>
          <p:cNvPicPr>
            <a:picLocks noChangeAspect="1"/>
          </p:cNvPicPr>
          <p:nvPr/>
        </p:nvPicPr>
        <p:blipFill>
          <a:blip r:embed="rId3" cstate="print"/>
          <a:srcRect l="8052" r="11429" b="14285"/>
          <a:stretch>
            <a:fillRect/>
          </a:stretch>
        </p:blipFill>
        <p:spPr>
          <a:xfrm>
            <a:off x="1371600" y="4114800"/>
            <a:ext cx="2362200" cy="2514600"/>
          </a:xfrm>
          <a:prstGeom prst="rect">
            <a:avLst/>
          </a:prstGeom>
        </p:spPr>
      </p:pic>
      <p:pic>
        <p:nvPicPr>
          <p:cNvPr id="6" name="Picture 5" descr="business_woman[1].jpg"/>
          <p:cNvPicPr>
            <a:picLocks noChangeAspect="1"/>
          </p:cNvPicPr>
          <p:nvPr/>
        </p:nvPicPr>
        <p:blipFill>
          <a:blip r:embed="rId4" cstate="print"/>
          <a:srcRect l="13106"/>
          <a:stretch>
            <a:fillRect/>
          </a:stretch>
        </p:blipFill>
        <p:spPr>
          <a:xfrm>
            <a:off x="5410200" y="4191000"/>
            <a:ext cx="2245310" cy="2438400"/>
          </a:xfrm>
          <a:prstGeom prst="rect">
            <a:avLst/>
          </a:prstGeom>
        </p:spPr>
      </p:pic>
      <p:pic>
        <p:nvPicPr>
          <p:cNvPr id="7" name="Picture 6" descr="untitled.bmp"/>
          <p:cNvPicPr>
            <a:picLocks noChangeAspect="1"/>
          </p:cNvPicPr>
          <p:nvPr/>
        </p:nvPicPr>
        <p:blipFill>
          <a:blip r:embed="rId5" cstate="print"/>
          <a:srcRect l="29756" r="38560" b="72126"/>
          <a:stretch>
            <a:fillRect/>
          </a:stretch>
        </p:blipFill>
        <p:spPr>
          <a:xfrm>
            <a:off x="5410200" y="1371600"/>
            <a:ext cx="2274794" cy="2667000"/>
          </a:xfrm>
          <a:prstGeom prst="rect">
            <a:avLst/>
          </a:prstGeom>
        </p:spPr>
      </p:pic>
      <p:sp>
        <p:nvSpPr>
          <p:cNvPr id="8" name="TextBox 7"/>
          <p:cNvSpPr txBox="1"/>
          <p:nvPr/>
        </p:nvSpPr>
        <p:spPr>
          <a:xfrm>
            <a:off x="3886200" y="3276600"/>
            <a:ext cx="838200" cy="369332"/>
          </a:xfrm>
          <a:prstGeom prst="rect">
            <a:avLst/>
          </a:prstGeom>
          <a:noFill/>
        </p:spPr>
        <p:txBody>
          <a:bodyPr wrap="square" rtlCol="0">
            <a:spAutoFit/>
          </a:bodyPr>
          <a:lstStyle/>
          <a:p>
            <a:r>
              <a:rPr lang="en-US" dirty="0" smtClean="0"/>
              <a:t>NO</a:t>
            </a:r>
            <a:endParaRPr lang="en-US" dirty="0"/>
          </a:p>
        </p:txBody>
      </p:sp>
      <p:sp>
        <p:nvSpPr>
          <p:cNvPr id="10" name="TextBox 9"/>
          <p:cNvSpPr txBox="1"/>
          <p:nvPr/>
        </p:nvSpPr>
        <p:spPr>
          <a:xfrm>
            <a:off x="3886200" y="6096000"/>
            <a:ext cx="838200" cy="369332"/>
          </a:xfrm>
          <a:prstGeom prst="rect">
            <a:avLst/>
          </a:prstGeom>
          <a:noFill/>
        </p:spPr>
        <p:txBody>
          <a:bodyPr wrap="square" rtlCol="0">
            <a:spAutoFit/>
          </a:bodyPr>
          <a:lstStyle/>
          <a:p>
            <a:r>
              <a:rPr lang="en-US" dirty="0" smtClean="0"/>
              <a:t>NO</a:t>
            </a:r>
            <a:endParaRPr lang="en-US" dirty="0"/>
          </a:p>
        </p:txBody>
      </p:sp>
      <p:sp>
        <p:nvSpPr>
          <p:cNvPr id="11" name="TextBox 10"/>
          <p:cNvSpPr txBox="1"/>
          <p:nvPr/>
        </p:nvSpPr>
        <p:spPr>
          <a:xfrm>
            <a:off x="7848600" y="3276600"/>
            <a:ext cx="838200" cy="369332"/>
          </a:xfrm>
          <a:prstGeom prst="rect">
            <a:avLst/>
          </a:prstGeom>
          <a:noFill/>
        </p:spPr>
        <p:txBody>
          <a:bodyPr wrap="square" rtlCol="0">
            <a:spAutoFit/>
          </a:bodyPr>
          <a:lstStyle/>
          <a:p>
            <a:r>
              <a:rPr lang="en-US" dirty="0" smtClean="0"/>
              <a:t>YES</a:t>
            </a:r>
            <a:endParaRPr lang="en-US" dirty="0"/>
          </a:p>
        </p:txBody>
      </p:sp>
      <p:sp>
        <p:nvSpPr>
          <p:cNvPr id="12" name="TextBox 11"/>
          <p:cNvSpPr txBox="1"/>
          <p:nvPr/>
        </p:nvSpPr>
        <p:spPr>
          <a:xfrm rot="10800000" flipV="1">
            <a:off x="7848600" y="6096000"/>
            <a:ext cx="838200" cy="369332"/>
          </a:xfrm>
          <a:prstGeom prst="rect">
            <a:avLst/>
          </a:prstGeom>
          <a:noFill/>
        </p:spPr>
        <p:txBody>
          <a:bodyPr wrap="square" rtlCol="0">
            <a:spAutoFit/>
          </a:bodyPr>
          <a:lstStyle/>
          <a:p>
            <a:r>
              <a:rPr lang="en-US" dirty="0" smtClean="0"/>
              <a:t>YES</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light make up</a:t>
            </a:r>
            <a:endParaRPr lang="en-US" dirty="0"/>
          </a:p>
        </p:txBody>
      </p:sp>
      <p:sp>
        <p:nvSpPr>
          <p:cNvPr id="3" name="Content Placeholder 2"/>
          <p:cNvSpPr>
            <a:spLocks noGrp="1"/>
          </p:cNvSpPr>
          <p:nvPr>
            <p:ph idx="1"/>
          </p:nvPr>
        </p:nvSpPr>
        <p:spPr/>
        <p:txBody>
          <a:bodyPr/>
          <a:lstStyle/>
          <a:p>
            <a:r>
              <a:rPr lang="en-US" dirty="0" smtClean="0"/>
              <a:t>Sun protection</a:t>
            </a:r>
          </a:p>
          <a:p>
            <a:r>
              <a:rPr lang="en-US" dirty="0" smtClean="0"/>
              <a:t>Hydrating cream</a:t>
            </a:r>
          </a:p>
          <a:p>
            <a:r>
              <a:rPr lang="en-US" dirty="0" smtClean="0"/>
              <a:t>Foundation</a:t>
            </a:r>
          </a:p>
          <a:p>
            <a:r>
              <a:rPr lang="en-US" dirty="0" smtClean="0"/>
              <a:t>Mascara</a:t>
            </a:r>
          </a:p>
          <a:p>
            <a:r>
              <a:rPr lang="en-US" dirty="0" smtClean="0"/>
              <a:t>Eye liner (optional)</a:t>
            </a:r>
          </a:p>
          <a:p>
            <a:r>
              <a:rPr lang="en-US" dirty="0" smtClean="0"/>
              <a:t>Blush</a:t>
            </a:r>
          </a:p>
          <a:p>
            <a:r>
              <a:rPr lang="en-US" dirty="0" smtClean="0"/>
              <a:t>Lipstick</a:t>
            </a:r>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lstStyle/>
          <a:p>
            <a:r>
              <a:rPr lang="en-US" dirty="0" smtClean="0"/>
              <a:t>GROOMING</a:t>
            </a:r>
            <a:endParaRPr lang="en-US" dirty="0"/>
          </a:p>
        </p:txBody>
      </p:sp>
      <p:sp>
        <p:nvSpPr>
          <p:cNvPr id="3" name="Content Placeholder 2"/>
          <p:cNvSpPr>
            <a:spLocks noGrp="1"/>
          </p:cNvSpPr>
          <p:nvPr>
            <p:ph idx="1"/>
          </p:nvPr>
        </p:nvSpPr>
        <p:spPr>
          <a:xfrm>
            <a:off x="457200" y="1219200"/>
            <a:ext cx="8229600" cy="5638800"/>
          </a:xfrm>
        </p:spPr>
        <p:txBody>
          <a:bodyPr>
            <a:normAutofit fontScale="92500"/>
          </a:bodyPr>
          <a:lstStyle/>
          <a:p>
            <a:r>
              <a:rPr lang="en-US" dirty="0" smtClean="0"/>
              <a:t>Hair must be clean and well styled.</a:t>
            </a:r>
          </a:p>
          <a:p>
            <a:r>
              <a:rPr lang="en-US" dirty="0" smtClean="0"/>
              <a:t>Dandruff should never be ignored.</a:t>
            </a:r>
          </a:p>
          <a:p>
            <a:r>
              <a:rPr lang="en-US" dirty="0" smtClean="0"/>
              <a:t>Excess hair trimmed.</a:t>
            </a:r>
          </a:p>
          <a:p>
            <a:r>
              <a:rPr lang="en-US" dirty="0" smtClean="0"/>
              <a:t>Beards well trimmed.</a:t>
            </a:r>
          </a:p>
          <a:p>
            <a:r>
              <a:rPr lang="en-US" dirty="0" smtClean="0"/>
              <a:t>Use a shampoo that is mild for daily use.</a:t>
            </a:r>
          </a:p>
          <a:p>
            <a:r>
              <a:rPr lang="en-US" dirty="0" smtClean="0"/>
              <a:t>Use conditioners to protect hair.</a:t>
            </a:r>
          </a:p>
          <a:p>
            <a:r>
              <a:rPr lang="en-US" dirty="0" smtClean="0"/>
              <a:t>Care for you skin daily. Sunscreen a must.</a:t>
            </a:r>
          </a:p>
          <a:p>
            <a:r>
              <a:rPr lang="en-US" dirty="0" smtClean="0"/>
              <a:t>Moisturize and scrub.</a:t>
            </a:r>
          </a:p>
          <a:p>
            <a:r>
              <a:rPr lang="en-US" dirty="0" smtClean="0"/>
              <a:t>Shave in the direction of your hair growth. Apply cold water right after shaving to close the pores.</a:t>
            </a:r>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830762"/>
          </a:xfrm>
        </p:spPr>
        <p:txBody>
          <a:bodyPr>
            <a:normAutofit/>
          </a:bodyPr>
          <a:lstStyle/>
          <a:p>
            <a:r>
              <a:rPr lang="en-US" sz="8000" dirty="0" smtClean="0"/>
              <a:t>II- THE BODY</a:t>
            </a:r>
            <a:endParaRPr lang="en-US" sz="8000"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0"/>
            <a:ext cx="8229600" cy="1828801"/>
          </a:xfrm>
        </p:spPr>
        <p:txBody>
          <a:bodyPr>
            <a:normAutofit/>
          </a:bodyPr>
          <a:lstStyle/>
          <a:p>
            <a:r>
              <a:rPr lang="en-US" sz="3600" dirty="0" smtClean="0"/>
              <a:t>Factors that influence which clothing and accessory styles suit you best are..</a:t>
            </a:r>
            <a:endParaRPr lang="en-US" sz="3600" dirty="0"/>
          </a:p>
        </p:txBody>
      </p:sp>
      <p:sp>
        <p:nvSpPr>
          <p:cNvPr id="4" name="Subtitle 3"/>
          <p:cNvSpPr>
            <a:spLocks noGrp="1"/>
          </p:cNvSpPr>
          <p:nvPr>
            <p:ph type="subTitle" idx="1"/>
          </p:nvPr>
        </p:nvSpPr>
        <p:spPr>
          <a:xfrm>
            <a:off x="457200" y="1828800"/>
            <a:ext cx="8229600" cy="4876800"/>
          </a:xfrm>
        </p:spPr>
        <p:txBody>
          <a:bodyPr>
            <a:normAutofit fontScale="85000" lnSpcReduction="20000"/>
          </a:bodyPr>
          <a:lstStyle/>
          <a:p>
            <a:pPr algn="l"/>
            <a:r>
              <a:rPr lang="en-US" dirty="0" smtClean="0">
                <a:solidFill>
                  <a:schemeClr val="tx1"/>
                </a:solidFill>
              </a:rPr>
              <a:t>1- Vertical body type</a:t>
            </a:r>
          </a:p>
          <a:p>
            <a:pPr algn="l"/>
            <a:r>
              <a:rPr lang="en-US" dirty="0" smtClean="0">
                <a:solidFill>
                  <a:schemeClr val="tx1"/>
                </a:solidFill>
              </a:rPr>
              <a:t>2- Horizontal body type.</a:t>
            </a:r>
          </a:p>
          <a:p>
            <a:pPr algn="l"/>
            <a:r>
              <a:rPr lang="en-US" dirty="0" smtClean="0">
                <a:solidFill>
                  <a:schemeClr val="tx1"/>
                </a:solidFill>
              </a:rPr>
              <a:t>3- Your bone structure.</a:t>
            </a:r>
          </a:p>
          <a:p>
            <a:pPr algn="l"/>
            <a:r>
              <a:rPr lang="en-US" dirty="0" smtClean="0">
                <a:solidFill>
                  <a:schemeClr val="tx1"/>
                </a:solidFill>
              </a:rPr>
              <a:t>4-Your weight </a:t>
            </a:r>
          </a:p>
          <a:p>
            <a:pPr algn="l"/>
            <a:r>
              <a:rPr lang="en-US" dirty="0" smtClean="0">
                <a:solidFill>
                  <a:schemeClr val="tx1"/>
                </a:solidFill>
              </a:rPr>
              <a:t>5- Your height.</a:t>
            </a:r>
          </a:p>
          <a:p>
            <a:pPr algn="l"/>
            <a:r>
              <a:rPr lang="en-US" dirty="0" smtClean="0">
                <a:solidFill>
                  <a:schemeClr val="tx1"/>
                </a:solidFill>
              </a:rPr>
              <a:t>6- Your shoulder angle and width.</a:t>
            </a:r>
          </a:p>
          <a:p>
            <a:pPr algn="l"/>
            <a:r>
              <a:rPr lang="en-US" dirty="0" smtClean="0">
                <a:solidFill>
                  <a:schemeClr val="tx1"/>
                </a:solidFill>
              </a:rPr>
              <a:t>7- Your neck length and circumference.</a:t>
            </a:r>
          </a:p>
          <a:p>
            <a:pPr algn="l"/>
            <a:r>
              <a:rPr lang="en-US" dirty="0" smtClean="0">
                <a:solidFill>
                  <a:schemeClr val="tx1"/>
                </a:solidFill>
              </a:rPr>
              <a:t>8- Your face shape.</a:t>
            </a:r>
          </a:p>
          <a:p>
            <a:pPr algn="l"/>
            <a:r>
              <a:rPr lang="en-US" dirty="0" smtClean="0">
                <a:solidFill>
                  <a:schemeClr val="tx1"/>
                </a:solidFill>
              </a:rPr>
              <a:t>9- Your bust size and posture.</a:t>
            </a:r>
          </a:p>
          <a:p>
            <a:pPr algn="l"/>
            <a:r>
              <a:rPr lang="en-US" dirty="0" smtClean="0">
                <a:solidFill>
                  <a:schemeClr val="tx1"/>
                </a:solidFill>
              </a:rPr>
              <a:t>10- Your age.</a:t>
            </a:r>
          </a:p>
          <a:p>
            <a:pPr algn="l"/>
            <a:r>
              <a:rPr lang="en-US" dirty="0" smtClean="0">
                <a:solidFill>
                  <a:schemeClr val="tx1"/>
                </a:solidFill>
              </a:rPr>
              <a:t>11- Any problem areas (large/flat bottom or stomach..etc)</a:t>
            </a:r>
          </a:p>
          <a:p>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3429000" cy="1447800"/>
          </a:xfrm>
        </p:spPr>
        <p:txBody>
          <a:bodyPr>
            <a:normAutofit/>
          </a:bodyPr>
          <a:lstStyle/>
          <a:p>
            <a:r>
              <a:rPr lang="en-US" sz="5400" dirty="0" smtClean="0"/>
              <a:t>Height</a:t>
            </a:r>
            <a:br>
              <a:rPr lang="en-US" sz="5400" dirty="0" smtClean="0"/>
            </a:br>
            <a:r>
              <a:rPr lang="en-US" sz="3200" dirty="0" smtClean="0"/>
              <a:t>(For Women)</a:t>
            </a:r>
            <a:endParaRPr lang="en-US" sz="5400" dirty="0"/>
          </a:p>
        </p:txBody>
      </p:sp>
      <p:sp>
        <p:nvSpPr>
          <p:cNvPr id="3" name="Content Placeholder 2"/>
          <p:cNvSpPr>
            <a:spLocks noGrp="1"/>
          </p:cNvSpPr>
          <p:nvPr>
            <p:ph idx="1"/>
          </p:nvPr>
        </p:nvSpPr>
        <p:spPr>
          <a:xfrm>
            <a:off x="228600" y="1600200"/>
            <a:ext cx="4267200" cy="2362200"/>
          </a:xfrm>
        </p:spPr>
        <p:txBody>
          <a:bodyPr>
            <a:normAutofit fontScale="92500" lnSpcReduction="20000"/>
          </a:bodyPr>
          <a:lstStyle/>
          <a:p>
            <a:pPr>
              <a:buNone/>
            </a:pPr>
            <a:endParaRPr lang="en-US" dirty="0" smtClean="0"/>
          </a:p>
          <a:p>
            <a:r>
              <a:rPr lang="en-US" dirty="0" smtClean="0"/>
              <a:t> under 1.62cm=</a:t>
            </a:r>
            <a:r>
              <a:rPr lang="en-US" b="1" dirty="0" smtClean="0"/>
              <a:t> Short</a:t>
            </a:r>
          </a:p>
          <a:p>
            <a:r>
              <a:rPr lang="en-US" dirty="0" smtClean="0"/>
              <a:t> between 1.62cm and  1.70cm= </a:t>
            </a:r>
            <a:r>
              <a:rPr lang="en-US" b="1" dirty="0" smtClean="0"/>
              <a:t>Average</a:t>
            </a:r>
          </a:p>
          <a:p>
            <a:r>
              <a:rPr lang="en-US" dirty="0" smtClean="0"/>
              <a:t> over 1.70cm = </a:t>
            </a:r>
            <a:r>
              <a:rPr lang="en-US" b="1" dirty="0" smtClean="0"/>
              <a:t>Tall</a:t>
            </a:r>
            <a:endParaRPr lang="en-US" b="1" dirty="0"/>
          </a:p>
        </p:txBody>
      </p:sp>
      <p:sp>
        <p:nvSpPr>
          <p:cNvPr id="4" name="Rectangle 3"/>
          <p:cNvSpPr/>
          <p:nvPr/>
        </p:nvSpPr>
        <p:spPr>
          <a:xfrm>
            <a:off x="5029200" y="228600"/>
            <a:ext cx="3352800" cy="1354217"/>
          </a:xfrm>
          <a:prstGeom prst="rect">
            <a:avLst/>
          </a:prstGeom>
        </p:spPr>
        <p:txBody>
          <a:bodyPr wrap="square">
            <a:spAutoFit/>
          </a:bodyPr>
          <a:lstStyle/>
          <a:p>
            <a:pPr algn="ctr"/>
            <a:r>
              <a:rPr lang="en-US" sz="5400" dirty="0" smtClean="0"/>
              <a:t>Height</a:t>
            </a:r>
            <a:r>
              <a:rPr lang="en-US" sz="4000" dirty="0" smtClean="0"/>
              <a:t/>
            </a:r>
            <a:br>
              <a:rPr lang="en-US" sz="4000" dirty="0" smtClean="0"/>
            </a:br>
            <a:r>
              <a:rPr lang="en-US" sz="2800" dirty="0" smtClean="0"/>
              <a:t>(For Men)</a:t>
            </a:r>
            <a:endParaRPr lang="en-US" sz="2800" dirty="0"/>
          </a:p>
        </p:txBody>
      </p:sp>
      <p:sp>
        <p:nvSpPr>
          <p:cNvPr id="5" name="Rectangle 4"/>
          <p:cNvSpPr/>
          <p:nvPr/>
        </p:nvSpPr>
        <p:spPr>
          <a:xfrm>
            <a:off x="4800600" y="1905001"/>
            <a:ext cx="4038600" cy="2062103"/>
          </a:xfrm>
          <a:prstGeom prst="rect">
            <a:avLst/>
          </a:prstGeom>
        </p:spPr>
        <p:txBody>
          <a:bodyPr wrap="square">
            <a:spAutoFit/>
          </a:bodyPr>
          <a:lstStyle/>
          <a:p>
            <a:pPr>
              <a:buFont typeface="Arial" pitchFamily="34" charset="0"/>
              <a:buChar char="•"/>
            </a:pPr>
            <a:r>
              <a:rPr lang="en-US" dirty="0" smtClean="0"/>
              <a:t>  </a:t>
            </a:r>
            <a:r>
              <a:rPr lang="en-US" sz="3200" dirty="0" smtClean="0"/>
              <a:t>under 1.72cm=</a:t>
            </a:r>
            <a:r>
              <a:rPr lang="en-US" sz="3200" b="1" dirty="0" smtClean="0"/>
              <a:t> Short</a:t>
            </a:r>
          </a:p>
          <a:p>
            <a:pPr>
              <a:buFont typeface="Arial" pitchFamily="34" charset="0"/>
              <a:buChar char="•"/>
            </a:pPr>
            <a:r>
              <a:rPr lang="en-US" sz="3200" dirty="0" smtClean="0"/>
              <a:t> between 1.72cm and  1.80cm= </a:t>
            </a:r>
            <a:r>
              <a:rPr lang="en-US" sz="3200" b="1" dirty="0" smtClean="0"/>
              <a:t>Average</a:t>
            </a:r>
          </a:p>
          <a:p>
            <a:pPr>
              <a:buFont typeface="Arial" pitchFamily="34" charset="0"/>
              <a:buChar char="•"/>
            </a:pPr>
            <a:r>
              <a:rPr lang="en-US" sz="3200" dirty="0" smtClean="0"/>
              <a:t> over 1.80cm = </a:t>
            </a:r>
            <a:r>
              <a:rPr lang="en-US" sz="3200" b="1" dirty="0" smtClean="0"/>
              <a:t>Tall</a:t>
            </a:r>
            <a:endParaRPr lang="en-US" sz="3200" b="1" dirty="0"/>
          </a:p>
        </p:txBody>
      </p:sp>
      <p:sp>
        <p:nvSpPr>
          <p:cNvPr id="6" name="Rectangle 5"/>
          <p:cNvSpPr/>
          <p:nvPr/>
        </p:nvSpPr>
        <p:spPr>
          <a:xfrm>
            <a:off x="533400" y="4267200"/>
            <a:ext cx="7696200" cy="923330"/>
          </a:xfrm>
          <a:prstGeom prst="rect">
            <a:avLst/>
          </a:prstGeom>
        </p:spPr>
        <p:txBody>
          <a:bodyPr wrap="square">
            <a:spAutoFit/>
          </a:bodyPr>
          <a:lstStyle/>
          <a:p>
            <a:r>
              <a:rPr lang="en-US" sz="5400" dirty="0" smtClean="0"/>
              <a:t>Average Height in Lebanon</a:t>
            </a:r>
            <a:endParaRPr lang="en-US" sz="5400" dirty="0"/>
          </a:p>
        </p:txBody>
      </p:sp>
      <p:sp>
        <p:nvSpPr>
          <p:cNvPr id="7" name="Rectangle 6"/>
          <p:cNvSpPr/>
          <p:nvPr/>
        </p:nvSpPr>
        <p:spPr>
          <a:xfrm>
            <a:off x="1371600" y="5105400"/>
            <a:ext cx="6248400" cy="1446550"/>
          </a:xfrm>
          <a:prstGeom prst="rect">
            <a:avLst/>
          </a:prstGeom>
        </p:spPr>
        <p:txBody>
          <a:bodyPr wrap="square">
            <a:spAutoFit/>
          </a:bodyPr>
          <a:lstStyle/>
          <a:p>
            <a:r>
              <a:rPr lang="en-US" sz="4400" dirty="0" smtClean="0"/>
              <a:t>Women= 160.8 cm</a:t>
            </a:r>
          </a:p>
          <a:p>
            <a:r>
              <a:rPr lang="en-US" sz="4400" dirty="0" smtClean="0"/>
              <a:t>Men=  174.2 cm</a:t>
            </a:r>
            <a:endParaRPr lang="en-US" sz="4400"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229600" cy="1143000"/>
          </a:xfrm>
        </p:spPr>
        <p:txBody>
          <a:bodyPr>
            <a:noAutofit/>
          </a:bodyPr>
          <a:lstStyle/>
          <a:p>
            <a:r>
              <a:rPr lang="en-US" sz="8000" dirty="0" smtClean="0"/>
              <a:t>BODY TYPE=</a:t>
            </a:r>
            <a:endParaRPr lang="en-US" sz="8000" dirty="0"/>
          </a:p>
        </p:txBody>
      </p:sp>
      <p:sp>
        <p:nvSpPr>
          <p:cNvPr id="3" name="Content Placeholder 2"/>
          <p:cNvSpPr>
            <a:spLocks noGrp="1"/>
          </p:cNvSpPr>
          <p:nvPr>
            <p:ph idx="1"/>
          </p:nvPr>
        </p:nvSpPr>
        <p:spPr>
          <a:xfrm>
            <a:off x="457200" y="2895600"/>
            <a:ext cx="8229600" cy="3230563"/>
          </a:xfrm>
        </p:spPr>
        <p:txBody>
          <a:bodyPr/>
          <a:lstStyle/>
          <a:p>
            <a:r>
              <a:rPr lang="en-US" sz="5400" dirty="0" smtClean="0"/>
              <a:t>VERTICAL BODY TYPES</a:t>
            </a:r>
          </a:p>
          <a:p>
            <a:r>
              <a:rPr lang="en-US" sz="5400" dirty="0" smtClean="0"/>
              <a:t>HORIZONTAL BODY TYPES</a:t>
            </a:r>
          </a:p>
          <a:p>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guess her age?</a:t>
            </a:r>
            <a:endParaRPr lang="en-US" dirty="0"/>
          </a:p>
        </p:txBody>
      </p:sp>
      <p:pic>
        <p:nvPicPr>
          <p:cNvPr id="4" name="Content Placeholder 3" descr="linda-before-after-L_A2[1]crop1.jpg"/>
          <p:cNvPicPr>
            <a:picLocks noGrp="1" noChangeAspect="1"/>
          </p:cNvPicPr>
          <p:nvPr>
            <p:ph idx="1"/>
          </p:nvPr>
        </p:nvPicPr>
        <p:blipFill>
          <a:blip r:embed="rId2" cstate="print"/>
          <a:stretch>
            <a:fillRect/>
          </a:stretch>
        </p:blipFill>
        <p:spPr>
          <a:xfrm>
            <a:off x="2438400" y="1600200"/>
            <a:ext cx="3853358" cy="5018764"/>
          </a:xfrm>
        </p:spPr>
      </p:pic>
      <p:sp>
        <p:nvSpPr>
          <p:cNvPr id="5" name="TextBox 4"/>
          <p:cNvSpPr txBox="1"/>
          <p:nvPr/>
        </p:nvSpPr>
        <p:spPr>
          <a:xfrm>
            <a:off x="228600" y="2209800"/>
            <a:ext cx="1676400" cy="369332"/>
          </a:xfrm>
          <a:prstGeom prst="rect">
            <a:avLst/>
          </a:prstGeom>
          <a:noFill/>
        </p:spPr>
        <p:txBody>
          <a:bodyPr wrap="square" rtlCol="0">
            <a:spAutoFit/>
          </a:bodyPr>
          <a:lstStyle/>
          <a:p>
            <a:r>
              <a:rPr lang="en-US" dirty="0" smtClean="0"/>
              <a:t>Picture # 5</a:t>
            </a:r>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2163762"/>
          </a:xfrm>
        </p:spPr>
        <p:txBody>
          <a:bodyPr>
            <a:normAutofit fontScale="90000"/>
          </a:bodyPr>
          <a:lstStyle/>
          <a:p>
            <a:r>
              <a:rPr lang="en-US" dirty="0" smtClean="0"/>
              <a:t>Vertical Body Types:</a:t>
            </a:r>
            <a:br>
              <a:rPr lang="en-US" dirty="0" smtClean="0"/>
            </a:br>
            <a:r>
              <a:rPr lang="en-US" sz="3100" dirty="0" smtClean="0"/>
              <a:t>Long Legs / Short Body</a:t>
            </a:r>
            <a:br>
              <a:rPr lang="en-US" sz="3100" dirty="0" smtClean="0"/>
            </a:br>
            <a:r>
              <a:rPr lang="en-US" sz="3100" dirty="0" smtClean="0"/>
              <a:t>The balanced body</a:t>
            </a:r>
            <a:br>
              <a:rPr lang="en-US" sz="3100" dirty="0" smtClean="0"/>
            </a:br>
            <a:r>
              <a:rPr lang="en-US" sz="3100" dirty="0" smtClean="0"/>
              <a:t>Short Legs / Long Body</a:t>
            </a:r>
            <a:endParaRPr lang="en-US" sz="3100" dirty="0"/>
          </a:p>
        </p:txBody>
      </p:sp>
      <p:pic>
        <p:nvPicPr>
          <p:cNvPr id="3" name="Picture 2" descr="004.jpg"/>
          <p:cNvPicPr>
            <a:picLocks noChangeAspect="1"/>
          </p:cNvPicPr>
          <p:nvPr/>
        </p:nvPicPr>
        <p:blipFill>
          <a:blip r:embed="rId2" cstate="print"/>
          <a:srcRect l="64058" t="3827" r="-1246" b="441"/>
          <a:stretch>
            <a:fillRect/>
          </a:stretch>
        </p:blipFill>
        <p:spPr>
          <a:xfrm>
            <a:off x="2438400" y="2057400"/>
            <a:ext cx="1415552" cy="4191000"/>
          </a:xfrm>
          <a:prstGeom prst="rect">
            <a:avLst/>
          </a:prstGeom>
        </p:spPr>
      </p:pic>
      <p:pic>
        <p:nvPicPr>
          <p:cNvPr id="4" name="Picture 3" descr="005.jpg"/>
          <p:cNvPicPr>
            <a:picLocks noChangeAspect="1"/>
          </p:cNvPicPr>
          <p:nvPr/>
        </p:nvPicPr>
        <p:blipFill>
          <a:blip r:embed="rId3" cstate="print"/>
          <a:srcRect r="66918" b="154"/>
          <a:stretch>
            <a:fillRect/>
          </a:stretch>
        </p:blipFill>
        <p:spPr>
          <a:xfrm>
            <a:off x="4927344" y="2133600"/>
            <a:ext cx="1092456" cy="3962400"/>
          </a:xfrm>
          <a:prstGeom prst="rect">
            <a:avLst/>
          </a:prstGeom>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1295400"/>
          </a:xfrm>
        </p:spPr>
        <p:txBody>
          <a:bodyPr>
            <a:noAutofit/>
          </a:bodyPr>
          <a:lstStyle/>
          <a:p>
            <a:r>
              <a:rPr lang="en-US" sz="3600" dirty="0" smtClean="0"/>
              <a:t>Watch the balance and the color proportions</a:t>
            </a:r>
            <a:endParaRPr lang="en-US" sz="3600" dirty="0"/>
          </a:p>
        </p:txBody>
      </p:sp>
      <p:pic>
        <p:nvPicPr>
          <p:cNvPr id="5" name="Picture 4" descr="color proportions.jpg"/>
          <p:cNvPicPr>
            <a:picLocks noChangeAspect="1"/>
          </p:cNvPicPr>
          <p:nvPr/>
        </p:nvPicPr>
        <p:blipFill>
          <a:blip r:embed="rId2" cstate="print"/>
          <a:srcRect l="4559" t="10062" r="19880" b="70443"/>
          <a:stretch>
            <a:fillRect/>
          </a:stretch>
        </p:blipFill>
        <p:spPr>
          <a:xfrm>
            <a:off x="1066800" y="1066800"/>
            <a:ext cx="6871854" cy="2438400"/>
          </a:xfrm>
          <a:prstGeom prst="rect">
            <a:avLst/>
          </a:prstGeom>
        </p:spPr>
      </p:pic>
      <p:pic>
        <p:nvPicPr>
          <p:cNvPr id="8" name="Content Placeholder 7" descr="men-suit.jpg"/>
          <p:cNvPicPr>
            <a:picLocks noGrp="1" noChangeAspect="1"/>
          </p:cNvPicPr>
          <p:nvPr>
            <p:ph idx="1"/>
          </p:nvPr>
        </p:nvPicPr>
        <p:blipFill>
          <a:blip r:embed="rId3" cstate="print"/>
          <a:srcRect l="37891" t="4545" r="21510"/>
          <a:stretch>
            <a:fillRect/>
          </a:stretch>
        </p:blipFill>
        <p:spPr>
          <a:xfrm>
            <a:off x="3429000" y="3505200"/>
            <a:ext cx="2286000" cy="3200400"/>
          </a:xfrm>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Shoulders width and Horizontal body types</a:t>
            </a:r>
            <a:endParaRPr lang="en-US" dirty="0"/>
          </a:p>
        </p:txBody>
      </p:sp>
      <p:pic>
        <p:nvPicPr>
          <p:cNvPr id="4" name="Content Placeholder 3" descr="001.jpg"/>
          <p:cNvPicPr>
            <a:picLocks noGrp="1" noChangeAspect="1"/>
          </p:cNvPicPr>
          <p:nvPr>
            <p:ph idx="1"/>
          </p:nvPr>
        </p:nvPicPr>
        <p:blipFill>
          <a:blip r:embed="rId3" cstate="print"/>
          <a:stretch>
            <a:fillRect/>
          </a:stretch>
        </p:blipFill>
        <p:spPr>
          <a:xfrm>
            <a:off x="1187141" y="1676400"/>
            <a:ext cx="6605081" cy="4267200"/>
          </a:xfr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fontScale="90000"/>
          </a:bodyPr>
          <a:lstStyle/>
          <a:p>
            <a:r>
              <a:rPr lang="en-US" dirty="0" smtClean="0"/>
              <a:t/>
            </a:r>
            <a:br>
              <a:rPr lang="en-US" dirty="0" smtClean="0"/>
            </a:br>
            <a:r>
              <a:rPr lang="en-US" dirty="0" smtClean="0"/>
              <a:t>Women</a:t>
            </a:r>
            <a:br>
              <a:rPr lang="en-US" dirty="0" smtClean="0"/>
            </a:br>
            <a:r>
              <a:rPr lang="en-US" dirty="0" smtClean="0"/>
              <a:t>X-Y-A-H-O</a:t>
            </a:r>
            <a:br>
              <a:rPr lang="en-US" dirty="0" smtClean="0"/>
            </a:br>
            <a:endParaRPr lang="en-US" dirty="0"/>
          </a:p>
        </p:txBody>
      </p:sp>
      <p:pic>
        <p:nvPicPr>
          <p:cNvPr id="8" name="Content Placeholder 6" descr="Female shape H.jpg"/>
          <p:cNvPicPr>
            <a:picLocks noGrp="1" noChangeAspect="1"/>
          </p:cNvPicPr>
          <p:nvPr>
            <p:ph idx="1"/>
          </p:nvPr>
        </p:nvPicPr>
        <p:blipFill>
          <a:blip r:embed="rId3" cstate="print"/>
          <a:stretch>
            <a:fillRect/>
          </a:stretch>
        </p:blipFill>
        <p:spPr>
          <a:xfrm>
            <a:off x="5410200" y="2133600"/>
            <a:ext cx="1172479" cy="3824513"/>
          </a:xfrm>
        </p:spPr>
      </p:pic>
      <p:pic>
        <p:nvPicPr>
          <p:cNvPr id="9" name="Picture 8" descr="Female shape O.jpg"/>
          <p:cNvPicPr>
            <a:picLocks noChangeAspect="1"/>
          </p:cNvPicPr>
          <p:nvPr/>
        </p:nvPicPr>
        <p:blipFill>
          <a:blip r:embed="rId4" cstate="print"/>
          <a:stretch>
            <a:fillRect/>
          </a:stretch>
        </p:blipFill>
        <p:spPr>
          <a:xfrm>
            <a:off x="6781800" y="2057400"/>
            <a:ext cx="1614714" cy="3810000"/>
          </a:xfrm>
          <a:prstGeom prst="rect">
            <a:avLst/>
          </a:prstGeom>
          <a:solidFill>
            <a:schemeClr val="bg1"/>
          </a:solidFill>
          <a:ln>
            <a:solidFill>
              <a:schemeClr val="bg1"/>
            </a:solidFill>
          </a:ln>
        </p:spPr>
      </p:pic>
      <p:pic>
        <p:nvPicPr>
          <p:cNvPr id="10" name="Picture 9" descr="Female shape X.jpg"/>
          <p:cNvPicPr>
            <a:picLocks noChangeAspect="1"/>
          </p:cNvPicPr>
          <p:nvPr/>
        </p:nvPicPr>
        <p:blipFill>
          <a:blip r:embed="rId5" cstate="print"/>
          <a:stretch>
            <a:fillRect/>
          </a:stretch>
        </p:blipFill>
        <p:spPr>
          <a:xfrm>
            <a:off x="838200" y="2133600"/>
            <a:ext cx="1159441" cy="3754803"/>
          </a:xfrm>
          <a:prstGeom prst="rect">
            <a:avLst/>
          </a:prstGeom>
        </p:spPr>
      </p:pic>
      <p:pic>
        <p:nvPicPr>
          <p:cNvPr id="11" name="Picture 10" descr="Female shape Y.jpg"/>
          <p:cNvPicPr>
            <a:picLocks noChangeAspect="1"/>
          </p:cNvPicPr>
          <p:nvPr/>
        </p:nvPicPr>
        <p:blipFill>
          <a:blip r:embed="rId6" cstate="print"/>
          <a:stretch>
            <a:fillRect/>
          </a:stretch>
        </p:blipFill>
        <p:spPr>
          <a:xfrm>
            <a:off x="2438400" y="2209800"/>
            <a:ext cx="1155982" cy="3657600"/>
          </a:xfrm>
          <a:prstGeom prst="rect">
            <a:avLst/>
          </a:prstGeom>
        </p:spPr>
      </p:pic>
      <p:pic>
        <p:nvPicPr>
          <p:cNvPr id="12" name="Picture 11" descr="Femaleshape A.jpg"/>
          <p:cNvPicPr>
            <a:picLocks noChangeAspect="1"/>
          </p:cNvPicPr>
          <p:nvPr/>
        </p:nvPicPr>
        <p:blipFill>
          <a:blip r:embed="rId7" cstate="print"/>
          <a:stretch>
            <a:fillRect/>
          </a:stretch>
        </p:blipFill>
        <p:spPr>
          <a:xfrm>
            <a:off x="3810000" y="2133600"/>
            <a:ext cx="1289997" cy="3715555"/>
          </a:xfrm>
          <a:prstGeom prst="rect">
            <a:avLst/>
          </a:prstGeom>
        </p:spPr>
      </p:pic>
      <p:sp>
        <p:nvSpPr>
          <p:cNvPr id="14" name="TextBox 13"/>
          <p:cNvSpPr txBox="1"/>
          <p:nvPr/>
        </p:nvSpPr>
        <p:spPr>
          <a:xfrm>
            <a:off x="1219200" y="5943600"/>
            <a:ext cx="457200" cy="523220"/>
          </a:xfrm>
          <a:prstGeom prst="rect">
            <a:avLst/>
          </a:prstGeom>
          <a:noFill/>
        </p:spPr>
        <p:txBody>
          <a:bodyPr wrap="square" rtlCol="0">
            <a:spAutoFit/>
          </a:bodyPr>
          <a:lstStyle/>
          <a:p>
            <a:r>
              <a:rPr lang="en-US" sz="2800" dirty="0" smtClean="0"/>
              <a:t>X</a:t>
            </a:r>
            <a:endParaRPr lang="en-US" sz="2800" dirty="0"/>
          </a:p>
        </p:txBody>
      </p:sp>
      <p:sp>
        <p:nvSpPr>
          <p:cNvPr id="15" name="TextBox 14"/>
          <p:cNvSpPr txBox="1"/>
          <p:nvPr/>
        </p:nvSpPr>
        <p:spPr>
          <a:xfrm>
            <a:off x="2743200" y="5943600"/>
            <a:ext cx="457200" cy="523220"/>
          </a:xfrm>
          <a:prstGeom prst="rect">
            <a:avLst/>
          </a:prstGeom>
          <a:noFill/>
        </p:spPr>
        <p:txBody>
          <a:bodyPr wrap="square" rtlCol="0">
            <a:spAutoFit/>
          </a:bodyPr>
          <a:lstStyle/>
          <a:p>
            <a:r>
              <a:rPr lang="en-US" sz="2800" dirty="0" smtClean="0"/>
              <a:t>Y</a:t>
            </a:r>
            <a:endParaRPr lang="en-US" sz="2800" dirty="0"/>
          </a:p>
        </p:txBody>
      </p:sp>
      <p:sp>
        <p:nvSpPr>
          <p:cNvPr id="16" name="TextBox 15"/>
          <p:cNvSpPr txBox="1"/>
          <p:nvPr/>
        </p:nvSpPr>
        <p:spPr>
          <a:xfrm>
            <a:off x="4191000" y="5943600"/>
            <a:ext cx="457200" cy="523220"/>
          </a:xfrm>
          <a:prstGeom prst="rect">
            <a:avLst/>
          </a:prstGeom>
          <a:noFill/>
        </p:spPr>
        <p:txBody>
          <a:bodyPr wrap="square" rtlCol="0">
            <a:spAutoFit/>
          </a:bodyPr>
          <a:lstStyle/>
          <a:p>
            <a:r>
              <a:rPr lang="en-US" sz="2800" dirty="0" smtClean="0"/>
              <a:t>A</a:t>
            </a:r>
            <a:endParaRPr lang="en-US" sz="2800" dirty="0"/>
          </a:p>
        </p:txBody>
      </p:sp>
      <p:sp>
        <p:nvSpPr>
          <p:cNvPr id="17" name="TextBox 16"/>
          <p:cNvSpPr txBox="1"/>
          <p:nvPr/>
        </p:nvSpPr>
        <p:spPr>
          <a:xfrm>
            <a:off x="5715000" y="5943600"/>
            <a:ext cx="457200" cy="523220"/>
          </a:xfrm>
          <a:prstGeom prst="rect">
            <a:avLst/>
          </a:prstGeom>
          <a:noFill/>
        </p:spPr>
        <p:txBody>
          <a:bodyPr wrap="square" rtlCol="0">
            <a:spAutoFit/>
          </a:bodyPr>
          <a:lstStyle/>
          <a:p>
            <a:r>
              <a:rPr lang="en-US" sz="2800" dirty="0" smtClean="0"/>
              <a:t>H</a:t>
            </a:r>
            <a:endParaRPr lang="en-US" sz="2800" dirty="0"/>
          </a:p>
        </p:txBody>
      </p:sp>
      <p:sp>
        <p:nvSpPr>
          <p:cNvPr id="18" name="TextBox 17"/>
          <p:cNvSpPr txBox="1"/>
          <p:nvPr/>
        </p:nvSpPr>
        <p:spPr>
          <a:xfrm>
            <a:off x="7315200" y="5943600"/>
            <a:ext cx="457200" cy="523220"/>
          </a:xfrm>
          <a:prstGeom prst="rect">
            <a:avLst/>
          </a:prstGeom>
          <a:noFill/>
        </p:spPr>
        <p:txBody>
          <a:bodyPr wrap="square" rtlCol="0">
            <a:spAutoFit/>
          </a:bodyPr>
          <a:lstStyle/>
          <a:p>
            <a:r>
              <a:rPr lang="en-US" sz="2800" dirty="0" smtClean="0"/>
              <a:t>O</a:t>
            </a:r>
            <a:endParaRPr lang="en-US" sz="2800" dirty="0"/>
          </a:p>
        </p:txBody>
      </p:sp>
      <p:cxnSp>
        <p:nvCxnSpPr>
          <p:cNvPr id="25" name="Straight Connector 24"/>
          <p:cNvCxnSpPr/>
          <p:nvPr/>
        </p:nvCxnSpPr>
        <p:spPr>
          <a:xfrm rot="16200000" flipH="1">
            <a:off x="952500" y="3162300"/>
            <a:ext cx="91440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952500" y="3162300"/>
            <a:ext cx="914400"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514600" y="3124200"/>
            <a:ext cx="762000"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781300" y="3162300"/>
            <a:ext cx="762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2895600" y="3810000"/>
            <a:ext cx="304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657600" y="3200400"/>
            <a:ext cx="1143000" cy="381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4076700" y="3162300"/>
            <a:ext cx="1143000" cy="457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267200" y="3505200"/>
            <a:ext cx="381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105400" y="3505200"/>
            <a:ext cx="121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V="1">
            <a:off x="5676900" y="3467100"/>
            <a:ext cx="12192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715000" y="3505200"/>
            <a:ext cx="53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Donut 68"/>
          <p:cNvSpPr/>
          <p:nvPr/>
        </p:nvSpPr>
        <p:spPr>
          <a:xfrm>
            <a:off x="7162800" y="2819400"/>
            <a:ext cx="914400" cy="1295400"/>
          </a:xfrm>
          <a:prstGeom prst="donut">
            <a:avLst>
              <a:gd name="adj" fmla="val 0"/>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 </a:t>
            </a:r>
            <a:br>
              <a:rPr lang="en-US" dirty="0" smtClean="0"/>
            </a:br>
            <a:r>
              <a:rPr lang="en-US" dirty="0" smtClean="0"/>
              <a:t>X-Y-A-H-O</a:t>
            </a:r>
            <a:endParaRPr lang="en-US" dirty="0"/>
          </a:p>
        </p:txBody>
      </p:sp>
      <p:pic>
        <p:nvPicPr>
          <p:cNvPr id="4" name="Content Placeholder 3" descr="Men_horizontal_body_shape.jpg"/>
          <p:cNvPicPr>
            <a:picLocks noGrp="1" noChangeAspect="1"/>
          </p:cNvPicPr>
          <p:nvPr>
            <p:ph idx="1"/>
          </p:nvPr>
        </p:nvPicPr>
        <p:blipFill>
          <a:blip r:embed="rId2" cstate="print"/>
          <a:stretch>
            <a:fillRect/>
          </a:stretch>
        </p:blipFill>
        <p:spPr>
          <a:xfrm>
            <a:off x="457200" y="1600200"/>
            <a:ext cx="8229600" cy="4084765"/>
          </a:xfrm>
        </p:spPr>
      </p:pic>
      <p:sp>
        <p:nvSpPr>
          <p:cNvPr id="5" name="TextBox 4"/>
          <p:cNvSpPr txBox="1"/>
          <p:nvPr/>
        </p:nvSpPr>
        <p:spPr>
          <a:xfrm>
            <a:off x="838200" y="5638800"/>
            <a:ext cx="457200" cy="1015663"/>
          </a:xfrm>
          <a:prstGeom prst="rect">
            <a:avLst/>
          </a:prstGeom>
          <a:noFill/>
        </p:spPr>
        <p:txBody>
          <a:bodyPr wrap="square" rtlCol="0">
            <a:spAutoFit/>
          </a:bodyPr>
          <a:lstStyle/>
          <a:p>
            <a:r>
              <a:rPr lang="en-US" sz="6000" dirty="0" smtClean="0">
                <a:solidFill>
                  <a:srgbClr val="FF0000"/>
                </a:solidFill>
              </a:rPr>
              <a:t>X</a:t>
            </a:r>
            <a:endParaRPr lang="en-US" sz="6000" dirty="0">
              <a:solidFill>
                <a:srgbClr val="FF0000"/>
              </a:solidFill>
            </a:endParaRPr>
          </a:p>
        </p:txBody>
      </p:sp>
      <p:sp>
        <p:nvSpPr>
          <p:cNvPr id="7" name="Rectangle 6"/>
          <p:cNvSpPr/>
          <p:nvPr/>
        </p:nvSpPr>
        <p:spPr>
          <a:xfrm>
            <a:off x="2438400" y="5638800"/>
            <a:ext cx="559769" cy="1015663"/>
          </a:xfrm>
          <a:prstGeom prst="rect">
            <a:avLst/>
          </a:prstGeom>
        </p:spPr>
        <p:txBody>
          <a:bodyPr wrap="none">
            <a:spAutoFit/>
          </a:bodyPr>
          <a:lstStyle/>
          <a:p>
            <a:r>
              <a:rPr lang="en-US" sz="6000" dirty="0" smtClean="0">
                <a:solidFill>
                  <a:srgbClr val="FF0000"/>
                </a:solidFill>
              </a:rPr>
              <a:t>Y</a:t>
            </a:r>
            <a:endParaRPr lang="en-US" sz="6000" dirty="0">
              <a:solidFill>
                <a:srgbClr val="FF0000"/>
              </a:solidFill>
            </a:endParaRPr>
          </a:p>
        </p:txBody>
      </p:sp>
      <p:sp>
        <p:nvSpPr>
          <p:cNvPr id="8" name="Rectangle 7"/>
          <p:cNvSpPr/>
          <p:nvPr/>
        </p:nvSpPr>
        <p:spPr>
          <a:xfrm>
            <a:off x="4267200" y="5638800"/>
            <a:ext cx="651140" cy="1015663"/>
          </a:xfrm>
          <a:prstGeom prst="rect">
            <a:avLst/>
          </a:prstGeom>
        </p:spPr>
        <p:txBody>
          <a:bodyPr wrap="none">
            <a:spAutoFit/>
          </a:bodyPr>
          <a:lstStyle/>
          <a:p>
            <a:r>
              <a:rPr lang="en-US" sz="6000" dirty="0" smtClean="0">
                <a:solidFill>
                  <a:srgbClr val="FF0000"/>
                </a:solidFill>
              </a:rPr>
              <a:t>A</a:t>
            </a:r>
            <a:endParaRPr lang="en-US" sz="6000" dirty="0">
              <a:solidFill>
                <a:srgbClr val="FF0000"/>
              </a:solidFill>
            </a:endParaRPr>
          </a:p>
        </p:txBody>
      </p:sp>
      <p:sp>
        <p:nvSpPr>
          <p:cNvPr id="9" name="Rectangle 8"/>
          <p:cNvSpPr/>
          <p:nvPr/>
        </p:nvSpPr>
        <p:spPr>
          <a:xfrm>
            <a:off x="6096000" y="5638800"/>
            <a:ext cx="663964" cy="1015663"/>
          </a:xfrm>
          <a:prstGeom prst="rect">
            <a:avLst/>
          </a:prstGeom>
        </p:spPr>
        <p:txBody>
          <a:bodyPr wrap="none">
            <a:spAutoFit/>
          </a:bodyPr>
          <a:lstStyle/>
          <a:p>
            <a:r>
              <a:rPr lang="en-US" sz="6000" dirty="0" smtClean="0">
                <a:solidFill>
                  <a:srgbClr val="FF0000"/>
                </a:solidFill>
              </a:rPr>
              <a:t>H</a:t>
            </a:r>
            <a:endParaRPr lang="en-US" sz="6000" dirty="0">
              <a:solidFill>
                <a:srgbClr val="FF0000"/>
              </a:solidFill>
            </a:endParaRPr>
          </a:p>
        </p:txBody>
      </p:sp>
      <p:sp>
        <p:nvSpPr>
          <p:cNvPr id="10" name="Rectangle 9"/>
          <p:cNvSpPr/>
          <p:nvPr/>
        </p:nvSpPr>
        <p:spPr>
          <a:xfrm>
            <a:off x="7772400" y="5638800"/>
            <a:ext cx="694421" cy="1015663"/>
          </a:xfrm>
          <a:prstGeom prst="rect">
            <a:avLst/>
          </a:prstGeom>
        </p:spPr>
        <p:txBody>
          <a:bodyPr wrap="none">
            <a:spAutoFit/>
          </a:bodyPr>
          <a:lstStyle/>
          <a:p>
            <a:r>
              <a:rPr lang="en-US" sz="6000" dirty="0" smtClean="0">
                <a:solidFill>
                  <a:srgbClr val="FF0000"/>
                </a:solidFill>
              </a:rPr>
              <a:t>O</a:t>
            </a:r>
            <a:endParaRPr lang="en-US" sz="6000" dirty="0">
              <a:solidFill>
                <a:srgbClr val="FF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153400" cy="45719"/>
          </a:xfrm>
        </p:spPr>
        <p:txBody>
          <a:bodyPr>
            <a:normAutofit fontScale="90000"/>
          </a:bodyPr>
          <a:lstStyle/>
          <a:p>
            <a:r>
              <a:rPr lang="en-US" dirty="0" smtClean="0"/>
              <a:t/>
            </a:r>
            <a:br>
              <a:rPr lang="en-US" dirty="0" smtClean="0"/>
            </a:br>
            <a:endParaRPr lang="en-US" dirty="0"/>
          </a:p>
        </p:txBody>
      </p:sp>
      <p:pic>
        <p:nvPicPr>
          <p:cNvPr id="8" name="Content Placeholder 6" descr="Female shape H.jpg"/>
          <p:cNvPicPr>
            <a:picLocks noGrp="1" noChangeAspect="1"/>
          </p:cNvPicPr>
          <p:nvPr>
            <p:ph idx="1"/>
          </p:nvPr>
        </p:nvPicPr>
        <p:blipFill>
          <a:blip r:embed="rId2" cstate="print"/>
          <a:stretch>
            <a:fillRect/>
          </a:stretch>
        </p:blipFill>
        <p:spPr>
          <a:xfrm>
            <a:off x="5334000" y="685800"/>
            <a:ext cx="840981" cy="2743200"/>
          </a:xfrm>
        </p:spPr>
      </p:pic>
      <p:pic>
        <p:nvPicPr>
          <p:cNvPr id="9" name="Picture 8" descr="Female shape O.jpg"/>
          <p:cNvPicPr>
            <a:picLocks noChangeAspect="1"/>
          </p:cNvPicPr>
          <p:nvPr/>
        </p:nvPicPr>
        <p:blipFill>
          <a:blip r:embed="rId3" cstate="print"/>
          <a:stretch>
            <a:fillRect/>
          </a:stretch>
        </p:blipFill>
        <p:spPr>
          <a:xfrm>
            <a:off x="6629400" y="685800"/>
            <a:ext cx="1143000" cy="2696967"/>
          </a:xfrm>
          <a:prstGeom prst="rect">
            <a:avLst/>
          </a:prstGeom>
        </p:spPr>
      </p:pic>
      <p:pic>
        <p:nvPicPr>
          <p:cNvPr id="10" name="Picture 9" descr="Female shape X.jpg"/>
          <p:cNvPicPr>
            <a:picLocks noChangeAspect="1"/>
          </p:cNvPicPr>
          <p:nvPr/>
        </p:nvPicPr>
        <p:blipFill>
          <a:blip r:embed="rId4" cstate="print"/>
          <a:stretch>
            <a:fillRect/>
          </a:stretch>
        </p:blipFill>
        <p:spPr>
          <a:xfrm>
            <a:off x="1143000" y="533400"/>
            <a:ext cx="914399" cy="2961244"/>
          </a:xfrm>
          <a:prstGeom prst="rect">
            <a:avLst/>
          </a:prstGeom>
        </p:spPr>
      </p:pic>
      <p:pic>
        <p:nvPicPr>
          <p:cNvPr id="11" name="Picture 10" descr="Female shape Y.jpg"/>
          <p:cNvPicPr>
            <a:picLocks noChangeAspect="1"/>
          </p:cNvPicPr>
          <p:nvPr/>
        </p:nvPicPr>
        <p:blipFill>
          <a:blip r:embed="rId5" cstate="print"/>
          <a:stretch>
            <a:fillRect/>
          </a:stretch>
        </p:blipFill>
        <p:spPr>
          <a:xfrm>
            <a:off x="2438400" y="609600"/>
            <a:ext cx="914400" cy="2893219"/>
          </a:xfrm>
          <a:prstGeom prst="rect">
            <a:avLst/>
          </a:prstGeom>
        </p:spPr>
      </p:pic>
      <p:pic>
        <p:nvPicPr>
          <p:cNvPr id="12" name="Picture 11" descr="Femaleshape A.jpg"/>
          <p:cNvPicPr>
            <a:picLocks noChangeAspect="1"/>
          </p:cNvPicPr>
          <p:nvPr/>
        </p:nvPicPr>
        <p:blipFill>
          <a:blip r:embed="rId6" cstate="print"/>
          <a:stretch>
            <a:fillRect/>
          </a:stretch>
        </p:blipFill>
        <p:spPr>
          <a:xfrm>
            <a:off x="3962400" y="609600"/>
            <a:ext cx="899495" cy="2590800"/>
          </a:xfrm>
          <a:prstGeom prst="rect">
            <a:avLst/>
          </a:prstGeom>
        </p:spPr>
      </p:pic>
      <p:pic>
        <p:nvPicPr>
          <p:cNvPr id="13" name="Picture 12" descr="imagesCAVO0NC9.jpg"/>
          <p:cNvPicPr>
            <a:picLocks noChangeAspect="1"/>
          </p:cNvPicPr>
          <p:nvPr/>
        </p:nvPicPr>
        <p:blipFill>
          <a:blip r:embed="rId7" cstate="print"/>
          <a:stretch>
            <a:fillRect/>
          </a:stretch>
        </p:blipFill>
        <p:spPr>
          <a:xfrm>
            <a:off x="1219200" y="3394655"/>
            <a:ext cx="6248400" cy="3101395"/>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868362"/>
          </a:xfrm>
        </p:spPr>
        <p:txBody>
          <a:bodyPr/>
          <a:lstStyle/>
          <a:p>
            <a:r>
              <a:rPr lang="en-US" dirty="0" smtClean="0"/>
              <a:t>Let us take some measurements…</a:t>
            </a:r>
            <a:endParaRPr lang="en-US" dirty="0"/>
          </a:p>
        </p:txBody>
      </p:sp>
      <p:pic>
        <p:nvPicPr>
          <p:cNvPr id="4" name="Content Placeholder 3" descr="005 worksheet.jpg"/>
          <p:cNvPicPr>
            <a:picLocks noGrp="1" noChangeAspect="1"/>
          </p:cNvPicPr>
          <p:nvPr>
            <p:ph idx="1"/>
          </p:nvPr>
        </p:nvPicPr>
        <p:blipFill>
          <a:blip r:embed="rId2" cstate="print"/>
          <a:srcRect l="54904"/>
          <a:stretch>
            <a:fillRect/>
          </a:stretch>
        </p:blipFill>
        <p:spPr>
          <a:xfrm>
            <a:off x="3733800" y="990600"/>
            <a:ext cx="1841686" cy="5461409"/>
          </a:xfrm>
        </p:spPr>
      </p:pic>
      <p:pic>
        <p:nvPicPr>
          <p:cNvPr id="5" name="Picture 4" descr="004.jpg"/>
          <p:cNvPicPr>
            <a:picLocks noChangeAspect="1"/>
          </p:cNvPicPr>
          <p:nvPr/>
        </p:nvPicPr>
        <p:blipFill>
          <a:blip r:embed="rId3" cstate="print"/>
          <a:srcRect l="64439" t="6721" r="1546" b="2463"/>
          <a:stretch>
            <a:fillRect/>
          </a:stretch>
        </p:blipFill>
        <p:spPr>
          <a:xfrm>
            <a:off x="6553200" y="1143000"/>
            <a:ext cx="1752600" cy="5381633"/>
          </a:xfrm>
          <a:prstGeom prst="rect">
            <a:avLst/>
          </a:prstGeom>
        </p:spPr>
      </p:pic>
      <p:pic>
        <p:nvPicPr>
          <p:cNvPr id="6" name="Picture 5" descr="005.jpg"/>
          <p:cNvPicPr>
            <a:picLocks noChangeAspect="1"/>
          </p:cNvPicPr>
          <p:nvPr/>
        </p:nvPicPr>
        <p:blipFill>
          <a:blip r:embed="rId4" cstate="print"/>
          <a:srcRect r="53469"/>
          <a:stretch>
            <a:fillRect/>
          </a:stretch>
        </p:blipFill>
        <p:spPr>
          <a:xfrm>
            <a:off x="914400" y="990600"/>
            <a:ext cx="1371600" cy="5690893"/>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Legs?</a:t>
            </a:r>
            <a:endParaRPr lang="en-US" dirty="0"/>
          </a:p>
        </p:txBody>
      </p:sp>
      <p:pic>
        <p:nvPicPr>
          <p:cNvPr id="4" name="Content Placeholder 3" descr="001.jpg"/>
          <p:cNvPicPr>
            <a:picLocks noGrp="1" noChangeAspect="1"/>
          </p:cNvPicPr>
          <p:nvPr>
            <p:ph idx="1"/>
          </p:nvPr>
        </p:nvPicPr>
        <p:blipFill>
          <a:blip r:embed="rId2" cstate="print"/>
          <a:stretch>
            <a:fillRect/>
          </a:stretch>
        </p:blipFill>
        <p:spPr>
          <a:xfrm>
            <a:off x="1905000" y="1380710"/>
            <a:ext cx="4648200" cy="5477290"/>
          </a:xfrm>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Long/Short Waist?</a:t>
            </a:r>
            <a:endParaRPr lang="en-US" dirty="0"/>
          </a:p>
        </p:txBody>
      </p:sp>
      <p:pic>
        <p:nvPicPr>
          <p:cNvPr id="5" name="Content Placeholder 4" descr="003 torso.jpg"/>
          <p:cNvPicPr>
            <a:picLocks noGrp="1" noChangeAspect="1"/>
          </p:cNvPicPr>
          <p:nvPr>
            <p:ph idx="1"/>
          </p:nvPr>
        </p:nvPicPr>
        <p:blipFill>
          <a:blip r:embed="rId2" cstate="print"/>
          <a:stretch>
            <a:fillRect/>
          </a:stretch>
        </p:blipFill>
        <p:spPr>
          <a:xfrm>
            <a:off x="220029" y="1828800"/>
            <a:ext cx="8802425" cy="4114800"/>
          </a:xfr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For Men</a:t>
            </a:r>
            <a:br>
              <a:rPr lang="en-US" dirty="0" smtClean="0"/>
            </a:br>
            <a:r>
              <a:rPr lang="en-US" dirty="0" smtClean="0"/>
              <a:t>Skinny-Large-Tall-Short</a:t>
            </a:r>
            <a:br>
              <a:rPr lang="en-US" dirty="0" smtClean="0"/>
            </a:br>
            <a:endParaRPr lang="en-US" dirty="0"/>
          </a:p>
        </p:txBody>
      </p:sp>
      <p:pic>
        <p:nvPicPr>
          <p:cNvPr id="5" name="Content Placeholder 4" descr="imagesCAVO0NC9.jpg"/>
          <p:cNvPicPr>
            <a:picLocks noGrp="1" noChangeAspect="1"/>
          </p:cNvPicPr>
          <p:nvPr>
            <p:ph idx="1"/>
          </p:nvPr>
        </p:nvPicPr>
        <p:blipFill>
          <a:blip r:embed="rId2" cstate="print"/>
          <a:stretch>
            <a:fillRect/>
          </a:stretch>
        </p:blipFill>
        <p:spPr>
          <a:xfrm>
            <a:off x="533400" y="1905000"/>
            <a:ext cx="8251867" cy="3886200"/>
          </a:xfr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 position?</a:t>
            </a:r>
            <a:endParaRPr lang="en-US" dirty="0"/>
          </a:p>
        </p:txBody>
      </p:sp>
      <p:pic>
        <p:nvPicPr>
          <p:cNvPr id="4" name="Content Placeholder 3" descr="unprepared_880162153[1].jpg"/>
          <p:cNvPicPr>
            <a:picLocks noGrp="1" noChangeAspect="1"/>
          </p:cNvPicPr>
          <p:nvPr>
            <p:ph idx="1"/>
          </p:nvPr>
        </p:nvPicPr>
        <p:blipFill>
          <a:blip r:embed="rId2" cstate="print"/>
          <a:stretch>
            <a:fillRect/>
          </a:stretch>
        </p:blipFill>
        <p:spPr>
          <a:xfrm>
            <a:off x="3146030" y="1524000"/>
            <a:ext cx="3027358" cy="4853781"/>
          </a:xfrm>
        </p:spPr>
      </p:pic>
      <p:sp>
        <p:nvSpPr>
          <p:cNvPr id="5" name="TextBox 4"/>
          <p:cNvSpPr txBox="1"/>
          <p:nvPr/>
        </p:nvSpPr>
        <p:spPr>
          <a:xfrm>
            <a:off x="304800" y="1752600"/>
            <a:ext cx="1752600" cy="369332"/>
          </a:xfrm>
          <a:prstGeom prst="rect">
            <a:avLst/>
          </a:prstGeom>
          <a:noFill/>
        </p:spPr>
        <p:txBody>
          <a:bodyPr wrap="square" rtlCol="0">
            <a:spAutoFit/>
          </a:bodyPr>
          <a:lstStyle/>
          <a:p>
            <a:r>
              <a:rPr lang="en-US" dirty="0" smtClean="0"/>
              <a:t>Picture # 9</a:t>
            </a:r>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5440362"/>
          </a:xfrm>
        </p:spPr>
        <p:txBody>
          <a:bodyPr>
            <a:normAutofit fontScale="90000"/>
          </a:bodyPr>
          <a:lstStyle/>
          <a:p>
            <a:pPr algn="l"/>
            <a:r>
              <a:rPr lang="en-US" dirty="0" smtClean="0"/>
              <a:t>Now that you know your body type, let us learn how to use the 3c’s to look your best personally and professionally:</a:t>
            </a:r>
            <a:br>
              <a:rPr lang="en-US" dirty="0" smtClean="0"/>
            </a:br>
            <a:r>
              <a:rPr lang="en-US" dirty="0" smtClean="0"/>
              <a:t/>
            </a:r>
            <a:br>
              <a:rPr lang="en-US" dirty="0" smtClean="0"/>
            </a:br>
            <a:r>
              <a:rPr lang="en-US" dirty="0" smtClean="0"/>
              <a:t>			</a:t>
            </a:r>
            <a:r>
              <a:rPr lang="en-US" sz="5400" dirty="0" smtClean="0"/>
              <a:t>1- Cut</a:t>
            </a:r>
            <a:br>
              <a:rPr lang="en-US" sz="5400" dirty="0" smtClean="0"/>
            </a:br>
            <a:r>
              <a:rPr lang="en-US" sz="5400" dirty="0" smtClean="0"/>
              <a:t>			2- Cloth</a:t>
            </a:r>
            <a:br>
              <a:rPr lang="en-US" sz="5400" dirty="0" smtClean="0"/>
            </a:br>
            <a:r>
              <a:rPr lang="en-US" sz="5400" dirty="0" smtClean="0"/>
              <a:t>			3- Color</a:t>
            </a:r>
            <a:endParaRPr lang="en-US" sz="5400"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25962"/>
          </a:xfrm>
        </p:spPr>
        <p:txBody>
          <a:bodyPr>
            <a:normAutofit/>
          </a:bodyPr>
          <a:lstStyle/>
          <a:p>
            <a:r>
              <a:rPr lang="en-US" sz="6000" dirty="0" smtClean="0"/>
              <a:t>1- Cut</a:t>
            </a:r>
            <a:endParaRPr lang="en-US" sz="6000"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772400" cy="1362075"/>
          </a:xfrm>
        </p:spPr>
        <p:txBody>
          <a:bodyPr/>
          <a:lstStyle/>
          <a:p>
            <a:r>
              <a:rPr lang="en-US" dirty="0" smtClean="0"/>
              <a:t>Tips for Balanced body women</a:t>
            </a:r>
            <a:endParaRPr lang="en-US" dirty="0"/>
          </a:p>
        </p:txBody>
      </p:sp>
      <p:sp>
        <p:nvSpPr>
          <p:cNvPr id="6" name="Text Placeholder 5"/>
          <p:cNvSpPr>
            <a:spLocks noGrp="1"/>
          </p:cNvSpPr>
          <p:nvPr>
            <p:ph type="body" idx="1"/>
          </p:nvPr>
        </p:nvSpPr>
        <p:spPr>
          <a:xfrm>
            <a:off x="0" y="2133600"/>
            <a:ext cx="7772400" cy="3962400"/>
          </a:xfrm>
        </p:spPr>
        <p:txBody>
          <a:bodyPr>
            <a:normAutofit lnSpcReduction="10000"/>
          </a:bodyPr>
          <a:lstStyle/>
          <a:p>
            <a:pPr>
              <a:buFont typeface="Arial" pitchFamily="34" charset="0"/>
              <a:buChar char="•"/>
            </a:pPr>
            <a:r>
              <a:rPr lang="en-US" dirty="0" smtClean="0"/>
              <a:t> </a:t>
            </a:r>
            <a:r>
              <a:rPr lang="en-US" sz="2800" dirty="0" smtClean="0">
                <a:solidFill>
                  <a:schemeClr val="tx1"/>
                </a:solidFill>
              </a:rPr>
              <a:t>Waistbandless / narrow bands on skirts and pants</a:t>
            </a:r>
          </a:p>
          <a:p>
            <a:pPr>
              <a:buFont typeface="Arial" pitchFamily="34" charset="0"/>
              <a:buChar char="•"/>
            </a:pPr>
            <a:r>
              <a:rPr lang="en-US" sz="2800" dirty="0" smtClean="0">
                <a:solidFill>
                  <a:schemeClr val="tx1"/>
                </a:solidFill>
              </a:rPr>
              <a:t> Narrow to medium width belts</a:t>
            </a:r>
          </a:p>
          <a:p>
            <a:pPr>
              <a:buFont typeface="Arial" pitchFamily="34" charset="0"/>
              <a:buChar char="•"/>
            </a:pPr>
            <a:r>
              <a:rPr lang="en-US" sz="2800" dirty="0" smtClean="0">
                <a:solidFill>
                  <a:schemeClr val="tx1"/>
                </a:solidFill>
              </a:rPr>
              <a:t> Dress, skirt and pant waistlines that sit just above or below the natural waistline</a:t>
            </a:r>
          </a:p>
          <a:p>
            <a:pPr>
              <a:buFont typeface="Arial" pitchFamily="34" charset="0"/>
              <a:buChar char="•"/>
            </a:pPr>
            <a:r>
              <a:rPr lang="en-US" sz="2800" dirty="0" smtClean="0">
                <a:solidFill>
                  <a:schemeClr val="tx1"/>
                </a:solidFill>
              </a:rPr>
              <a:t> Dresses that flow through the waist</a:t>
            </a:r>
          </a:p>
          <a:p>
            <a:pPr>
              <a:buFont typeface="Arial" pitchFamily="34" charset="0"/>
              <a:buChar char="•"/>
            </a:pPr>
            <a:r>
              <a:rPr lang="en-US" sz="2800" dirty="0" smtClean="0">
                <a:solidFill>
                  <a:schemeClr val="tx1"/>
                </a:solidFill>
              </a:rPr>
              <a:t> High to mid body focal points</a:t>
            </a:r>
          </a:p>
          <a:p>
            <a:pPr>
              <a:buFont typeface="Arial" pitchFamily="34" charset="0"/>
              <a:buChar char="•"/>
            </a:pPr>
            <a:r>
              <a:rPr lang="en-US" sz="2800" dirty="0" smtClean="0">
                <a:solidFill>
                  <a:schemeClr val="tx1"/>
                </a:solidFill>
              </a:rPr>
              <a:t> Medium-low to high heels</a:t>
            </a:r>
          </a:p>
          <a:p>
            <a:pPr>
              <a:buFont typeface="Arial" pitchFamily="34" charset="0"/>
              <a:buChar char="•"/>
            </a:pPr>
            <a:r>
              <a:rPr lang="en-US" sz="2800" dirty="0" smtClean="0">
                <a:solidFill>
                  <a:schemeClr val="tx1"/>
                </a:solidFill>
              </a:rPr>
              <a:t>Shoes and sandals that expose a lot of foot</a:t>
            </a:r>
          </a:p>
          <a:p>
            <a:pPr>
              <a:buFont typeface="Arial" pitchFamily="34" charset="0"/>
              <a:buChar char="•"/>
            </a:pPr>
            <a:endParaRPr lang="en-US" dirty="0"/>
          </a:p>
        </p:txBody>
      </p:sp>
      <p:pic>
        <p:nvPicPr>
          <p:cNvPr id="5" name="Picture 4" descr="006.jpg"/>
          <p:cNvPicPr>
            <a:picLocks noChangeAspect="1"/>
          </p:cNvPicPr>
          <p:nvPr/>
        </p:nvPicPr>
        <p:blipFill>
          <a:blip r:embed="rId2" cstate="print"/>
          <a:srcRect r="71990" b="1967"/>
          <a:stretch>
            <a:fillRect/>
          </a:stretch>
        </p:blipFill>
        <p:spPr>
          <a:xfrm>
            <a:off x="7924800" y="1981200"/>
            <a:ext cx="990600" cy="4166547"/>
          </a:xfrm>
          <a:prstGeom prst="rect">
            <a:avLst/>
          </a:prstGeom>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6705600" cy="1362075"/>
          </a:xfrm>
        </p:spPr>
        <p:txBody>
          <a:bodyPr/>
          <a:lstStyle/>
          <a:p>
            <a:r>
              <a:rPr lang="en-US" dirty="0" smtClean="0"/>
              <a:t>Balanced body for Men</a:t>
            </a:r>
            <a:endParaRPr lang="en-US" dirty="0"/>
          </a:p>
        </p:txBody>
      </p:sp>
      <p:sp>
        <p:nvSpPr>
          <p:cNvPr id="6" name="Text Placeholder 5"/>
          <p:cNvSpPr>
            <a:spLocks noGrp="1"/>
          </p:cNvSpPr>
          <p:nvPr>
            <p:ph type="body" idx="1"/>
          </p:nvPr>
        </p:nvSpPr>
        <p:spPr>
          <a:xfrm>
            <a:off x="228600" y="2514600"/>
            <a:ext cx="7162800" cy="2057400"/>
          </a:xfrm>
        </p:spPr>
        <p:txBody>
          <a:bodyPr>
            <a:noAutofit/>
          </a:bodyPr>
          <a:lstStyle/>
          <a:p>
            <a:r>
              <a:rPr lang="en-US" sz="3200" dirty="0" smtClean="0">
                <a:solidFill>
                  <a:schemeClr val="tx1"/>
                </a:solidFill>
              </a:rPr>
              <a:t>This body is the easiest to dress.</a:t>
            </a:r>
          </a:p>
          <a:p>
            <a:r>
              <a:rPr lang="en-US" sz="3200" dirty="0" smtClean="0">
                <a:solidFill>
                  <a:schemeClr val="tx1"/>
                </a:solidFill>
              </a:rPr>
              <a:t>Height, weight, bone structure, age and prominent features will have to be considered.</a:t>
            </a:r>
            <a:endParaRPr lang="en-US" sz="3200" dirty="0">
              <a:solidFill>
                <a:schemeClr val="tx1"/>
              </a:solidFill>
            </a:endParaRPr>
          </a:p>
        </p:txBody>
      </p:sp>
      <p:pic>
        <p:nvPicPr>
          <p:cNvPr id="4" name="Content Placeholder 3" descr="004.jpg"/>
          <p:cNvPicPr>
            <a:picLocks noGrp="1" noChangeAspect="1"/>
          </p:cNvPicPr>
          <p:nvPr>
            <p:ph idx="4294967295"/>
          </p:nvPr>
        </p:nvPicPr>
        <p:blipFill>
          <a:blip r:embed="rId2" cstate="print"/>
          <a:srcRect l="34505" r="35089" b="859"/>
          <a:stretch>
            <a:fillRect/>
          </a:stretch>
        </p:blipFill>
        <p:spPr>
          <a:xfrm>
            <a:off x="7696200" y="0"/>
            <a:ext cx="1447800" cy="5429250"/>
          </a:xfr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91600" cy="1285875"/>
          </a:xfrm>
        </p:spPr>
        <p:txBody>
          <a:bodyPr>
            <a:normAutofit/>
          </a:bodyPr>
          <a:lstStyle/>
          <a:p>
            <a:r>
              <a:rPr lang="en-US" sz="3600" dirty="0" smtClean="0"/>
              <a:t>Tips for Long legs/ short torso women</a:t>
            </a:r>
            <a:endParaRPr lang="en-US" sz="3600" dirty="0"/>
          </a:p>
        </p:txBody>
      </p:sp>
      <p:sp>
        <p:nvSpPr>
          <p:cNvPr id="6" name="Text Placeholder 5"/>
          <p:cNvSpPr>
            <a:spLocks noGrp="1"/>
          </p:cNvSpPr>
          <p:nvPr>
            <p:ph type="body" idx="1"/>
          </p:nvPr>
        </p:nvSpPr>
        <p:spPr>
          <a:xfrm>
            <a:off x="457200" y="1143000"/>
            <a:ext cx="6705600" cy="5181600"/>
          </a:xfrm>
        </p:spPr>
        <p:txBody>
          <a:bodyPr>
            <a:normAutofit/>
          </a:bodyPr>
          <a:lstStyle/>
          <a:p>
            <a:endParaRPr lang="en-US" dirty="0" smtClean="0">
              <a:solidFill>
                <a:schemeClr val="tx1"/>
              </a:solidFill>
            </a:endParaRPr>
          </a:p>
          <a:p>
            <a:pPr>
              <a:buFont typeface="Arial" pitchFamily="34" charset="0"/>
              <a:buChar char="•"/>
            </a:pPr>
            <a:r>
              <a:rPr lang="en-US" dirty="0" smtClean="0">
                <a:solidFill>
                  <a:schemeClr val="tx1"/>
                </a:solidFill>
              </a:rPr>
              <a:t> </a:t>
            </a:r>
            <a:r>
              <a:rPr lang="en-US" sz="2400" dirty="0" smtClean="0">
                <a:solidFill>
                  <a:schemeClr val="tx1"/>
                </a:solidFill>
              </a:rPr>
              <a:t>Low hip and longer over blouses, tops and jackets</a:t>
            </a:r>
          </a:p>
          <a:p>
            <a:pPr>
              <a:buFont typeface="Arial" pitchFamily="34" charset="0"/>
              <a:buChar char="•"/>
            </a:pPr>
            <a:r>
              <a:rPr lang="en-US" sz="2400" dirty="0" smtClean="0">
                <a:solidFill>
                  <a:schemeClr val="tx1"/>
                </a:solidFill>
              </a:rPr>
              <a:t> Eyes down accessories</a:t>
            </a:r>
          </a:p>
          <a:p>
            <a:pPr>
              <a:buFont typeface="Arial" pitchFamily="34" charset="0"/>
              <a:buChar char="•"/>
            </a:pPr>
            <a:r>
              <a:rPr lang="en-US" sz="2400" dirty="0" smtClean="0">
                <a:solidFill>
                  <a:schemeClr val="tx1"/>
                </a:solidFill>
              </a:rPr>
              <a:t> Skirts and pants without waistbands</a:t>
            </a:r>
          </a:p>
          <a:p>
            <a:pPr>
              <a:buFont typeface="Arial" pitchFamily="34" charset="0"/>
              <a:buChar char="•"/>
            </a:pPr>
            <a:r>
              <a:rPr lang="en-US" sz="2400" dirty="0" smtClean="0">
                <a:solidFill>
                  <a:schemeClr val="tx1"/>
                </a:solidFill>
              </a:rPr>
              <a:t> Medium to wide pants and skirts</a:t>
            </a:r>
          </a:p>
          <a:p>
            <a:pPr>
              <a:buFont typeface="Arial" pitchFamily="34" charset="0"/>
              <a:buChar char="•"/>
            </a:pPr>
            <a:r>
              <a:rPr lang="en-US" sz="2400" dirty="0" smtClean="0">
                <a:solidFill>
                  <a:schemeClr val="tx1"/>
                </a:solidFill>
              </a:rPr>
              <a:t> Narrow non-contrasting belts</a:t>
            </a:r>
          </a:p>
          <a:p>
            <a:pPr>
              <a:buFont typeface="Arial" pitchFamily="34" charset="0"/>
              <a:buChar char="•"/>
            </a:pPr>
            <a:r>
              <a:rPr lang="en-US" sz="2400" dirty="0" smtClean="0">
                <a:solidFill>
                  <a:schemeClr val="tx1"/>
                </a:solidFill>
              </a:rPr>
              <a:t> Dresses that flow through the waistline</a:t>
            </a:r>
          </a:p>
          <a:p>
            <a:pPr>
              <a:buFont typeface="Arial" pitchFamily="34" charset="0"/>
              <a:buChar char="•"/>
            </a:pPr>
            <a:r>
              <a:rPr lang="en-US" sz="2400" dirty="0" smtClean="0">
                <a:solidFill>
                  <a:schemeClr val="tx1"/>
                </a:solidFill>
              </a:rPr>
              <a:t> Long-line accessories</a:t>
            </a:r>
          </a:p>
          <a:p>
            <a:pPr>
              <a:buFont typeface="Arial" pitchFamily="34" charset="0"/>
              <a:buChar char="•"/>
            </a:pPr>
            <a:r>
              <a:rPr lang="en-US" sz="2400" dirty="0" smtClean="0">
                <a:solidFill>
                  <a:schemeClr val="tx1"/>
                </a:solidFill>
              </a:rPr>
              <a:t> Contrast between hemline, legs and shoes</a:t>
            </a:r>
          </a:p>
          <a:p>
            <a:pPr>
              <a:buFont typeface="Arial" pitchFamily="34" charset="0"/>
              <a:buChar char="•"/>
            </a:pPr>
            <a:r>
              <a:rPr lang="en-US" sz="2400" dirty="0" smtClean="0">
                <a:solidFill>
                  <a:schemeClr val="tx1"/>
                </a:solidFill>
              </a:rPr>
              <a:t> Long shorts and cut-off pants</a:t>
            </a:r>
          </a:p>
          <a:p>
            <a:pPr>
              <a:buFont typeface="Arial" pitchFamily="34" charset="0"/>
              <a:buChar char="•"/>
            </a:pPr>
            <a:r>
              <a:rPr lang="en-US" sz="2400" dirty="0" smtClean="0">
                <a:solidFill>
                  <a:schemeClr val="tx1"/>
                </a:solidFill>
              </a:rPr>
              <a:t> Low to medium-high heels</a:t>
            </a:r>
          </a:p>
        </p:txBody>
      </p:sp>
      <p:pic>
        <p:nvPicPr>
          <p:cNvPr id="5" name="Picture 4" descr="005.jpg"/>
          <p:cNvPicPr>
            <a:picLocks noChangeAspect="1"/>
          </p:cNvPicPr>
          <p:nvPr/>
        </p:nvPicPr>
        <p:blipFill>
          <a:blip r:embed="rId2" cstate="print"/>
          <a:srcRect t="3953" r="51661" b="3803"/>
          <a:stretch>
            <a:fillRect/>
          </a:stretch>
        </p:blipFill>
        <p:spPr>
          <a:xfrm>
            <a:off x="7696200" y="1143000"/>
            <a:ext cx="1447800" cy="5334000"/>
          </a:xfrm>
          <a:prstGeom prst="rect">
            <a:avLst/>
          </a:prstGeom>
        </p:spPr>
      </p:pic>
      <p:pic>
        <p:nvPicPr>
          <p:cNvPr id="7" name="Picture 6" descr="005.jpg"/>
          <p:cNvPicPr>
            <a:picLocks noChangeAspect="1"/>
          </p:cNvPicPr>
          <p:nvPr/>
        </p:nvPicPr>
        <p:blipFill>
          <a:blip r:embed="rId3" cstate="print"/>
          <a:srcRect l="57789" t="11885" r="23308" b="49491"/>
          <a:stretch>
            <a:fillRect/>
          </a:stretch>
        </p:blipFill>
        <p:spPr>
          <a:xfrm>
            <a:off x="6248400" y="3200400"/>
            <a:ext cx="1219200" cy="3352800"/>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1"/>
            <a:ext cx="8686800" cy="1066800"/>
          </a:xfrm>
        </p:spPr>
        <p:txBody>
          <a:bodyPr>
            <a:normAutofit/>
          </a:bodyPr>
          <a:lstStyle/>
          <a:p>
            <a:r>
              <a:rPr lang="en-US" sz="3600" dirty="0" smtClean="0"/>
              <a:t>Tips for Long legs/ short torso men</a:t>
            </a:r>
            <a:endParaRPr lang="en-US" sz="3600" dirty="0"/>
          </a:p>
        </p:txBody>
      </p:sp>
      <p:sp>
        <p:nvSpPr>
          <p:cNvPr id="12" name="Text Placeholder 11"/>
          <p:cNvSpPr>
            <a:spLocks noGrp="1"/>
          </p:cNvSpPr>
          <p:nvPr>
            <p:ph type="body" idx="1"/>
          </p:nvPr>
        </p:nvSpPr>
        <p:spPr>
          <a:xfrm>
            <a:off x="457200" y="990600"/>
            <a:ext cx="6781800" cy="2414587"/>
          </a:xfrm>
        </p:spPr>
        <p:txBody>
          <a:bodyPr>
            <a:normAutofit/>
          </a:bodyPr>
          <a:lstStyle/>
          <a:p>
            <a:pPr>
              <a:buFont typeface="Arial" pitchFamily="34" charset="0"/>
              <a:buChar char="•"/>
            </a:pPr>
            <a:r>
              <a:rPr lang="en-US" sz="2800" dirty="0" smtClean="0">
                <a:solidFill>
                  <a:schemeClr val="tx1"/>
                </a:solidFill>
              </a:rPr>
              <a:t> Pants are easy to find.</a:t>
            </a:r>
          </a:p>
          <a:p>
            <a:pPr>
              <a:buFont typeface="Arial" pitchFamily="34" charset="0"/>
              <a:buChar char="•"/>
            </a:pPr>
            <a:r>
              <a:rPr lang="en-US" sz="2800" dirty="0" smtClean="0">
                <a:solidFill>
                  <a:schemeClr val="tx1"/>
                </a:solidFill>
              </a:rPr>
              <a:t> Jackets, T-Shirts, and sweaters that are short enough to their arm lengths are hard to find.</a:t>
            </a:r>
            <a:endParaRPr lang="en-US" sz="2800" dirty="0">
              <a:solidFill>
                <a:schemeClr val="tx1"/>
              </a:solidFill>
            </a:endParaRPr>
          </a:p>
        </p:txBody>
      </p:sp>
      <p:pic>
        <p:nvPicPr>
          <p:cNvPr id="5" name="Picture 4" descr="005.jpg"/>
          <p:cNvPicPr>
            <a:picLocks noChangeAspect="1"/>
          </p:cNvPicPr>
          <p:nvPr/>
        </p:nvPicPr>
        <p:blipFill>
          <a:blip r:embed="rId2" cstate="print"/>
          <a:srcRect l="64701" t="5319" b="2438"/>
          <a:stretch>
            <a:fillRect/>
          </a:stretch>
        </p:blipFill>
        <p:spPr>
          <a:xfrm>
            <a:off x="7385102" y="1295400"/>
            <a:ext cx="1758898" cy="5286283"/>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838201"/>
          </a:xfrm>
        </p:spPr>
        <p:txBody>
          <a:bodyPr>
            <a:normAutofit/>
          </a:bodyPr>
          <a:lstStyle/>
          <a:p>
            <a:r>
              <a:rPr lang="en-US" sz="3600" dirty="0" smtClean="0"/>
              <a:t>Tips for short Legs/Long Torso women</a:t>
            </a:r>
            <a:endParaRPr lang="en-US" sz="3600" dirty="0"/>
          </a:p>
        </p:txBody>
      </p:sp>
      <p:sp>
        <p:nvSpPr>
          <p:cNvPr id="6" name="Text Placeholder 5"/>
          <p:cNvSpPr>
            <a:spLocks noGrp="1"/>
          </p:cNvSpPr>
          <p:nvPr>
            <p:ph type="body" idx="1"/>
          </p:nvPr>
        </p:nvSpPr>
        <p:spPr>
          <a:xfrm>
            <a:off x="381000" y="1143000"/>
            <a:ext cx="5867400" cy="5105400"/>
          </a:xfrm>
        </p:spPr>
        <p:txBody>
          <a:bodyPr>
            <a:normAutofit lnSpcReduction="10000"/>
          </a:bodyPr>
          <a:lstStyle/>
          <a:p>
            <a:pPr>
              <a:buFont typeface="Arial" pitchFamily="34" charset="0"/>
              <a:buChar char="•"/>
            </a:pPr>
            <a:r>
              <a:rPr lang="en-US" sz="2400" dirty="0" smtClean="0">
                <a:solidFill>
                  <a:schemeClr val="tx1"/>
                </a:solidFill>
              </a:rPr>
              <a:t>  Eyes-up accessories</a:t>
            </a:r>
          </a:p>
          <a:p>
            <a:pPr>
              <a:buFont typeface="Arial" pitchFamily="34" charset="0"/>
              <a:buChar char="•"/>
            </a:pPr>
            <a:r>
              <a:rPr lang="en-US" sz="2400" dirty="0" smtClean="0">
                <a:solidFill>
                  <a:schemeClr val="tx1"/>
                </a:solidFill>
              </a:rPr>
              <a:t> Straight skirts </a:t>
            </a:r>
          </a:p>
          <a:p>
            <a:pPr>
              <a:buFont typeface="Arial" pitchFamily="34" charset="0"/>
              <a:buChar char="•"/>
            </a:pPr>
            <a:r>
              <a:rPr lang="en-US" sz="2400" dirty="0" smtClean="0">
                <a:solidFill>
                  <a:schemeClr val="tx1"/>
                </a:solidFill>
              </a:rPr>
              <a:t> Waistlines just above natural waist</a:t>
            </a:r>
          </a:p>
          <a:p>
            <a:pPr>
              <a:buFont typeface="Arial" pitchFamily="34" charset="0"/>
              <a:buChar char="•"/>
            </a:pPr>
            <a:r>
              <a:rPr lang="en-US" sz="2400" dirty="0" smtClean="0">
                <a:solidFill>
                  <a:schemeClr val="tx1"/>
                </a:solidFill>
              </a:rPr>
              <a:t> Low contrast between hemline, legs and shoes</a:t>
            </a:r>
          </a:p>
          <a:p>
            <a:pPr>
              <a:buFont typeface="Arial" pitchFamily="34" charset="0"/>
              <a:buChar char="•"/>
            </a:pPr>
            <a:r>
              <a:rPr lang="en-US" sz="2400" dirty="0" smtClean="0">
                <a:solidFill>
                  <a:schemeClr val="tx1"/>
                </a:solidFill>
              </a:rPr>
              <a:t> Medium to wide belts</a:t>
            </a:r>
          </a:p>
          <a:p>
            <a:pPr>
              <a:buFont typeface="Arial" pitchFamily="34" charset="0"/>
              <a:buChar char="•"/>
            </a:pPr>
            <a:r>
              <a:rPr lang="en-US" sz="2400" dirty="0" smtClean="0">
                <a:solidFill>
                  <a:schemeClr val="tx1"/>
                </a:solidFill>
              </a:rPr>
              <a:t> Waisted as well as non - waisted dresses</a:t>
            </a:r>
          </a:p>
          <a:p>
            <a:pPr>
              <a:buFont typeface="Arial" pitchFamily="34" charset="0"/>
              <a:buChar char="•"/>
            </a:pPr>
            <a:r>
              <a:rPr lang="en-US" sz="2400" dirty="0" smtClean="0">
                <a:solidFill>
                  <a:schemeClr val="tx1"/>
                </a:solidFill>
              </a:rPr>
              <a:t> Slim-line, tapered, straight or bootleg</a:t>
            </a:r>
          </a:p>
          <a:p>
            <a:pPr>
              <a:buFont typeface="Arial" pitchFamily="34" charset="0"/>
              <a:buChar char="•"/>
            </a:pPr>
            <a:r>
              <a:rPr lang="en-US" sz="2400" dirty="0" smtClean="0">
                <a:solidFill>
                  <a:schemeClr val="tx1"/>
                </a:solidFill>
              </a:rPr>
              <a:t>Medium to high heels</a:t>
            </a:r>
          </a:p>
          <a:p>
            <a:pPr>
              <a:buFont typeface="Arial" pitchFamily="34" charset="0"/>
              <a:buChar char="•"/>
            </a:pPr>
            <a:r>
              <a:rPr lang="en-US" sz="2400" dirty="0" smtClean="0">
                <a:solidFill>
                  <a:schemeClr val="tx1"/>
                </a:solidFill>
              </a:rPr>
              <a:t>Short to medium length dress, pant and shorts</a:t>
            </a:r>
          </a:p>
          <a:p>
            <a:pPr>
              <a:buFont typeface="Arial" pitchFamily="34" charset="0"/>
              <a:buChar char="•"/>
            </a:pPr>
            <a:r>
              <a:rPr lang="en-US" sz="2400" dirty="0" smtClean="0">
                <a:solidFill>
                  <a:schemeClr val="tx1"/>
                </a:solidFill>
              </a:rPr>
              <a:t>Shoes and sandals that expose a lot of foot </a:t>
            </a:r>
          </a:p>
          <a:p>
            <a:pPr>
              <a:buFont typeface="Arial" pitchFamily="34" charset="0"/>
              <a:buChar char="•"/>
            </a:pPr>
            <a:endParaRPr lang="en-US" sz="2400" dirty="0" smtClean="0">
              <a:solidFill>
                <a:schemeClr val="tx1"/>
              </a:solidFill>
            </a:endParaRPr>
          </a:p>
        </p:txBody>
      </p:sp>
      <p:pic>
        <p:nvPicPr>
          <p:cNvPr id="5" name="Picture 4" descr="006.jpg"/>
          <p:cNvPicPr>
            <a:picLocks noChangeAspect="1"/>
          </p:cNvPicPr>
          <p:nvPr/>
        </p:nvPicPr>
        <p:blipFill>
          <a:blip r:embed="rId2" cstate="print"/>
          <a:srcRect l="69241" t="4254"/>
          <a:stretch>
            <a:fillRect/>
          </a:stretch>
        </p:blipFill>
        <p:spPr>
          <a:xfrm>
            <a:off x="7696200" y="990600"/>
            <a:ext cx="1447800" cy="5492188"/>
          </a:xfrm>
          <a:prstGeom prst="rect">
            <a:avLst/>
          </a:prstGeom>
        </p:spPr>
      </p:pic>
      <p:pic>
        <p:nvPicPr>
          <p:cNvPr id="8" name="Picture 7" descr="005.jpg"/>
          <p:cNvPicPr>
            <a:picLocks noChangeAspect="1"/>
          </p:cNvPicPr>
          <p:nvPr/>
        </p:nvPicPr>
        <p:blipFill>
          <a:blip r:embed="rId3" cstate="print"/>
          <a:srcRect l="21392" t="13392" r="43642" b="48819"/>
          <a:stretch>
            <a:fillRect/>
          </a:stretch>
        </p:blipFill>
        <p:spPr>
          <a:xfrm>
            <a:off x="5867400" y="1143000"/>
            <a:ext cx="1676401" cy="2438401"/>
          </a:xfrm>
          <a:prstGeom prst="rect">
            <a:avLst/>
          </a:prstGeom>
        </p:spPr>
      </p:pic>
      <p:pic>
        <p:nvPicPr>
          <p:cNvPr id="9" name="Picture 8" descr="005o.jpg"/>
          <p:cNvPicPr>
            <a:picLocks noChangeAspect="1"/>
          </p:cNvPicPr>
          <p:nvPr/>
        </p:nvPicPr>
        <p:blipFill>
          <a:blip r:embed="rId4" cstate="print"/>
          <a:srcRect l="2320" t="2666" r="72250" b="53737"/>
          <a:stretch>
            <a:fillRect/>
          </a:stretch>
        </p:blipFill>
        <p:spPr>
          <a:xfrm>
            <a:off x="6172200" y="3733800"/>
            <a:ext cx="1219200" cy="2667000"/>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Tips for short Legs/Long Torso men</a:t>
            </a:r>
            <a:endParaRPr lang="en-US" dirty="0"/>
          </a:p>
        </p:txBody>
      </p:sp>
      <p:pic>
        <p:nvPicPr>
          <p:cNvPr id="5" name="Picture 4" descr="006.jpg"/>
          <p:cNvPicPr>
            <a:picLocks noChangeAspect="1"/>
          </p:cNvPicPr>
          <p:nvPr/>
        </p:nvPicPr>
        <p:blipFill>
          <a:blip r:embed="rId3" cstate="print"/>
          <a:srcRect l="2947" t="4064" r="66105" b="1116"/>
          <a:stretch>
            <a:fillRect/>
          </a:stretch>
        </p:blipFill>
        <p:spPr>
          <a:xfrm>
            <a:off x="7543800" y="990600"/>
            <a:ext cx="1600200" cy="5638800"/>
          </a:xfrm>
          <a:prstGeom prst="rect">
            <a:avLst/>
          </a:prstGeom>
        </p:spPr>
      </p:pic>
      <p:sp>
        <p:nvSpPr>
          <p:cNvPr id="6" name="Content Placeholder 5"/>
          <p:cNvSpPr>
            <a:spLocks noGrp="1"/>
          </p:cNvSpPr>
          <p:nvPr>
            <p:ph idx="1"/>
          </p:nvPr>
        </p:nvSpPr>
        <p:spPr>
          <a:xfrm>
            <a:off x="457200" y="1600200"/>
            <a:ext cx="7086600" cy="4525963"/>
          </a:xfrm>
        </p:spPr>
        <p:txBody>
          <a:bodyPr/>
          <a:lstStyle/>
          <a:p>
            <a:r>
              <a:rPr lang="en-US" dirty="0" smtClean="0"/>
              <a:t>Men are lucky to have a variation in leg trousers’ length.</a:t>
            </a:r>
          </a:p>
          <a:p>
            <a:r>
              <a:rPr lang="en-US" dirty="0" smtClean="0"/>
              <a:t>Normally sleeves need to be adjusted unless men are tall.</a:t>
            </a:r>
          </a:p>
          <a:p>
            <a:r>
              <a:rPr lang="en-US" dirty="0" smtClean="0"/>
              <a:t>Provided those Men do not have a large stomach, they will look better in shorter style Jackets.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1143000"/>
            <a:ext cx="7696200" cy="3124200"/>
          </a:xfrm>
        </p:spPr>
        <p:txBody>
          <a:bodyPr>
            <a:normAutofit/>
          </a:bodyPr>
          <a:lstStyle/>
          <a:p>
            <a:r>
              <a:rPr lang="en-US" b="1" u="sng" dirty="0" smtClean="0"/>
              <a:t/>
            </a:r>
            <a:br>
              <a:rPr lang="en-US" b="1" u="sng" dirty="0" smtClean="0"/>
            </a:br>
            <a:r>
              <a:rPr lang="en-US" dirty="0" smtClean="0"/>
              <a:t/>
            </a:r>
            <a:br>
              <a:rPr lang="en-US" dirty="0" smtClean="0"/>
            </a:br>
            <a:endParaRPr lang="en-US" dirty="0"/>
          </a:p>
        </p:txBody>
      </p:sp>
      <p:sp>
        <p:nvSpPr>
          <p:cNvPr id="8" name="Content Placeholder 7"/>
          <p:cNvSpPr>
            <a:spLocks noGrp="1"/>
          </p:cNvSpPr>
          <p:nvPr>
            <p:ph idx="1"/>
          </p:nvPr>
        </p:nvSpPr>
        <p:spPr>
          <a:xfrm>
            <a:off x="685800" y="3581400"/>
            <a:ext cx="7772400" cy="3276600"/>
          </a:xfrm>
        </p:spPr>
        <p:txBody>
          <a:bodyPr>
            <a:normAutofit/>
          </a:bodyPr>
          <a:lstStyle/>
          <a:p>
            <a:pPr>
              <a:buNone/>
            </a:pPr>
            <a:r>
              <a:rPr lang="en-US" dirty="0" smtClean="0"/>
              <a:t>    A woman with this shape is fortunate, as weight gain or loss is evenly distributed and will often go unnoticed for a long period of time. Clothing is often easy to fit and find.</a:t>
            </a:r>
          </a:p>
          <a:p>
            <a:pPr>
              <a:buNone/>
            </a:pPr>
            <a:endParaRPr lang="en-US" dirty="0" smtClean="0"/>
          </a:p>
        </p:txBody>
      </p:sp>
      <p:pic>
        <p:nvPicPr>
          <p:cNvPr id="9" name="Picture 8" descr="Hour Glass Body"/>
          <p:cNvPicPr/>
          <p:nvPr/>
        </p:nvPicPr>
        <p:blipFill>
          <a:blip r:embed="rId2" cstate="print"/>
          <a:srcRect/>
          <a:stretch>
            <a:fillRect/>
          </a:stretch>
        </p:blipFill>
        <p:spPr bwMode="auto">
          <a:xfrm>
            <a:off x="3276600" y="381000"/>
            <a:ext cx="1981200" cy="3124200"/>
          </a:xfrm>
          <a:prstGeom prst="rect">
            <a:avLst/>
          </a:prstGeom>
          <a:noFill/>
          <a:ln w="9525">
            <a:noFill/>
            <a:miter lim="800000"/>
            <a:headEnd/>
            <a:tailEnd/>
          </a:ln>
        </p:spPr>
      </p:pic>
      <p:sp>
        <p:nvSpPr>
          <p:cNvPr id="10" name="TextBox 9"/>
          <p:cNvSpPr txBox="1"/>
          <p:nvPr/>
        </p:nvSpPr>
        <p:spPr>
          <a:xfrm>
            <a:off x="6172200" y="1447800"/>
            <a:ext cx="914400" cy="1446550"/>
          </a:xfrm>
          <a:prstGeom prst="rect">
            <a:avLst/>
          </a:prstGeom>
          <a:noFill/>
        </p:spPr>
        <p:txBody>
          <a:bodyPr wrap="square" rtlCol="0">
            <a:spAutoFit/>
          </a:bodyPr>
          <a:lstStyle/>
          <a:p>
            <a:r>
              <a:rPr lang="en-US" sz="8800" dirty="0" smtClean="0"/>
              <a:t>X</a:t>
            </a:r>
            <a:endParaRPr lang="en-US" sz="8800" dirty="0"/>
          </a:p>
        </p:txBody>
      </p:sp>
      <p:pic>
        <p:nvPicPr>
          <p:cNvPr id="6" name="Picture 5" descr="010.jpg"/>
          <p:cNvPicPr>
            <a:picLocks noChangeAspect="1"/>
          </p:cNvPicPr>
          <p:nvPr/>
        </p:nvPicPr>
        <p:blipFill>
          <a:blip r:embed="rId3" cstate="print"/>
          <a:srcRect l="11449" t="52784" r="51915" b="-509"/>
          <a:stretch>
            <a:fillRect/>
          </a:stretch>
        </p:blipFill>
        <p:spPr>
          <a:xfrm>
            <a:off x="381000" y="228600"/>
            <a:ext cx="1219200" cy="2286000"/>
          </a:xfrm>
          <a:prstGeom prst="rect">
            <a:avLst/>
          </a:prstGeom>
        </p:spPr>
      </p:pic>
      <p:pic>
        <p:nvPicPr>
          <p:cNvPr id="11" name="Picture 10" descr="008.jpg"/>
          <p:cNvPicPr>
            <a:picLocks noChangeAspect="1"/>
          </p:cNvPicPr>
          <p:nvPr/>
        </p:nvPicPr>
        <p:blipFill>
          <a:blip r:embed="rId4" cstate="print"/>
          <a:srcRect l="32477" t="49517" r="33874" b="2589"/>
          <a:stretch>
            <a:fillRect/>
          </a:stretch>
        </p:blipFill>
        <p:spPr>
          <a:xfrm>
            <a:off x="1905000" y="1143000"/>
            <a:ext cx="1447800" cy="2232025"/>
          </a:xfrm>
          <a:prstGeom prst="rect">
            <a:avLst/>
          </a:prstGeom>
        </p:spPr>
      </p:pic>
      <p:pic>
        <p:nvPicPr>
          <p:cNvPr id="12" name="Picture 11" descr="005.jpg"/>
          <p:cNvPicPr>
            <a:picLocks noChangeAspect="1"/>
          </p:cNvPicPr>
          <p:nvPr/>
        </p:nvPicPr>
        <p:blipFill>
          <a:blip r:embed="rId5" cstate="print"/>
          <a:srcRect l="19635" t="9765" r="61456" b="55109"/>
          <a:stretch>
            <a:fillRect/>
          </a:stretch>
        </p:blipFill>
        <p:spPr>
          <a:xfrm>
            <a:off x="7391400" y="304800"/>
            <a:ext cx="914400" cy="2286000"/>
          </a:xfrm>
          <a:prstGeom prst="rect">
            <a:avLst/>
          </a:prstGeom>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305800" cy="5668963"/>
          </a:xfrm>
        </p:spPr>
        <p:txBody>
          <a:bodyPr>
            <a:normAutofit fontScale="85000" lnSpcReduction="20000"/>
          </a:bodyPr>
          <a:lstStyle/>
          <a:p>
            <a:pPr fontAlgn="t"/>
            <a:r>
              <a:rPr lang="en-US" b="1" dirty="0" smtClean="0"/>
              <a:t>An X shape appearance can be created by increasing the visual width below the waist using:</a:t>
            </a:r>
            <a:endParaRPr lang="en-US" dirty="0" smtClean="0"/>
          </a:p>
          <a:p>
            <a:pPr lvl="0" fontAlgn="t"/>
            <a:r>
              <a:rPr lang="en-US" dirty="0" smtClean="0"/>
              <a:t>A-line skirts, </a:t>
            </a:r>
          </a:p>
          <a:p>
            <a:pPr lvl="0" fontAlgn="t"/>
            <a:r>
              <a:rPr lang="en-US" dirty="0" smtClean="0"/>
              <a:t>Bold textures, </a:t>
            </a:r>
          </a:p>
          <a:p>
            <a:pPr lvl="0" fontAlgn="t"/>
            <a:r>
              <a:rPr lang="en-US" dirty="0" smtClean="0"/>
              <a:t>Horizontal stripes,</a:t>
            </a:r>
          </a:p>
          <a:p>
            <a:pPr lvl="0" fontAlgn="t"/>
            <a:r>
              <a:rPr lang="en-US" dirty="0" smtClean="0"/>
              <a:t>Fuller leg width in trousers. </a:t>
            </a:r>
          </a:p>
          <a:p>
            <a:pPr lvl="0" fontAlgn="t"/>
            <a:endParaRPr lang="en-US" dirty="0" smtClean="0"/>
          </a:p>
          <a:p>
            <a:pPr fontAlgn="t"/>
            <a:r>
              <a:rPr lang="en-US" b="1" dirty="0" smtClean="0"/>
              <a:t>Minimizing the upper body with</a:t>
            </a:r>
            <a:r>
              <a:rPr lang="en-US" dirty="0" smtClean="0"/>
              <a:t>:</a:t>
            </a:r>
          </a:p>
          <a:p>
            <a:pPr lvl="0" fontAlgn="t"/>
            <a:r>
              <a:rPr lang="en-US" dirty="0" smtClean="0"/>
              <a:t>Open necklines and collars, </a:t>
            </a:r>
          </a:p>
          <a:p>
            <a:pPr lvl="0" fontAlgn="t"/>
            <a:r>
              <a:rPr lang="en-US" dirty="0" smtClean="0"/>
              <a:t>Vertical stripes, </a:t>
            </a:r>
          </a:p>
          <a:p>
            <a:pPr lvl="0" fontAlgn="t"/>
            <a:r>
              <a:rPr lang="en-US" dirty="0" smtClean="0"/>
              <a:t>Single-breasted jackets,</a:t>
            </a:r>
          </a:p>
          <a:p>
            <a:pPr lvl="0" fontAlgn="t"/>
            <a:r>
              <a:rPr lang="en-US" dirty="0" smtClean="0"/>
              <a:t>Garments that are smooth in texture</a:t>
            </a:r>
          </a:p>
          <a:p>
            <a:pPr lvl="0" fontAlgn="t"/>
            <a:r>
              <a:rPr lang="en-US" dirty="0" smtClean="0"/>
              <a:t>Garments that drape fluidly over the body.</a:t>
            </a:r>
          </a:p>
          <a:p>
            <a:endParaRPr lang="en-US" dirty="0"/>
          </a:p>
        </p:txBody>
      </p:sp>
      <p:pic>
        <p:nvPicPr>
          <p:cNvPr id="4" name="Picture 3" descr="Inverted-Triangle Body"/>
          <p:cNvPicPr/>
          <p:nvPr/>
        </p:nvPicPr>
        <p:blipFill>
          <a:blip r:embed="rId2" cstate="print"/>
          <a:srcRect/>
          <a:stretch>
            <a:fillRect/>
          </a:stretch>
        </p:blipFill>
        <p:spPr bwMode="auto">
          <a:xfrm>
            <a:off x="6096000" y="1295400"/>
            <a:ext cx="1905000" cy="3962400"/>
          </a:xfrm>
          <a:prstGeom prst="rect">
            <a:avLst/>
          </a:prstGeom>
          <a:noFill/>
          <a:ln w="9525">
            <a:noFill/>
            <a:miter lim="800000"/>
            <a:headEnd/>
            <a:tailEnd/>
          </a:ln>
        </p:spPr>
      </p:pic>
      <p:sp>
        <p:nvSpPr>
          <p:cNvPr id="5" name="TextBox 4"/>
          <p:cNvSpPr txBox="1"/>
          <p:nvPr/>
        </p:nvSpPr>
        <p:spPr>
          <a:xfrm>
            <a:off x="7848600" y="1828800"/>
            <a:ext cx="635110" cy="1200329"/>
          </a:xfrm>
          <a:prstGeom prst="rect">
            <a:avLst/>
          </a:prstGeom>
          <a:noFill/>
        </p:spPr>
        <p:txBody>
          <a:bodyPr wrap="none" rtlCol="0">
            <a:spAutoFit/>
          </a:bodyPr>
          <a:lstStyle/>
          <a:p>
            <a:r>
              <a:rPr lang="en-US" sz="7200" dirty="0" smtClean="0"/>
              <a:t>Y</a:t>
            </a:r>
            <a:endParaRPr lang="en-US" sz="7200" dirty="0"/>
          </a:p>
        </p:txBody>
      </p:sp>
      <p:pic>
        <p:nvPicPr>
          <p:cNvPr id="6" name="Picture 5" descr="001.jpg"/>
          <p:cNvPicPr>
            <a:picLocks noChangeAspect="1"/>
          </p:cNvPicPr>
          <p:nvPr/>
        </p:nvPicPr>
        <p:blipFill>
          <a:blip r:embed="rId3" cstate="print"/>
          <a:srcRect l="65557" t="16411" b="7002"/>
          <a:stretch>
            <a:fillRect/>
          </a:stretch>
        </p:blipFill>
        <p:spPr>
          <a:xfrm>
            <a:off x="4038600" y="1143000"/>
            <a:ext cx="690371" cy="1066800"/>
          </a:xfrm>
          <a:prstGeom prst="rect">
            <a:avLst/>
          </a:prstGeom>
        </p:spPr>
      </p:pic>
      <p:pic>
        <p:nvPicPr>
          <p:cNvPr id="7" name="Picture 6" descr="005.jpg"/>
          <p:cNvPicPr>
            <a:picLocks noChangeAspect="1"/>
          </p:cNvPicPr>
          <p:nvPr/>
        </p:nvPicPr>
        <p:blipFill>
          <a:blip r:embed="rId4" cstate="print"/>
          <a:srcRect l="57946" t="12211" r="22982" b="53543"/>
          <a:stretch>
            <a:fillRect/>
          </a:stretch>
        </p:blipFill>
        <p:spPr>
          <a:xfrm>
            <a:off x="5242034" y="2057400"/>
            <a:ext cx="472966" cy="1143000"/>
          </a:xfrm>
          <a:prstGeom prst="rect">
            <a:avLst/>
          </a:prstGeom>
        </p:spPr>
      </p:pic>
      <p:pic>
        <p:nvPicPr>
          <p:cNvPr id="9" name="Picture 8" descr="004 jackets.jpg"/>
          <p:cNvPicPr>
            <a:picLocks noChangeAspect="1"/>
          </p:cNvPicPr>
          <p:nvPr/>
        </p:nvPicPr>
        <p:blipFill>
          <a:blip r:embed="rId5" cstate="print"/>
          <a:srcRect l="31347" t="8380" r="36010" b="50000"/>
          <a:stretch>
            <a:fillRect/>
          </a:stretch>
        </p:blipFill>
        <p:spPr>
          <a:xfrm>
            <a:off x="5410200" y="3276600"/>
            <a:ext cx="1158766" cy="160020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24495</TotalTime>
  <Words>3394</Words>
  <Application>Microsoft Office PowerPoint</Application>
  <PresentationFormat>On-screen Show (4:3)</PresentationFormat>
  <Paragraphs>670</Paragraphs>
  <Slides>235</Slides>
  <Notes>27</Notes>
  <HiddenSlides>0</HiddenSlides>
  <MMClips>0</MMClips>
  <ScaleCrop>false</ScaleCrop>
  <HeadingPairs>
    <vt:vector size="4" baseType="variant">
      <vt:variant>
        <vt:lpstr>Theme</vt:lpstr>
      </vt:variant>
      <vt:variant>
        <vt:i4>1</vt:i4>
      </vt:variant>
      <vt:variant>
        <vt:lpstr>Slide Titles</vt:lpstr>
      </vt:variant>
      <vt:variant>
        <vt:i4>235</vt:i4>
      </vt:variant>
    </vt:vector>
  </HeadingPairs>
  <TitlesOfParts>
    <vt:vector size="236" baseType="lpstr">
      <vt:lpstr>Office Theme</vt:lpstr>
      <vt:lpstr>MASTER YOUR IMAGE  Prepared by Janine E. Asmar fashion designer  image consultant</vt:lpstr>
      <vt:lpstr>Slide 2</vt:lpstr>
      <vt:lpstr>What is image?</vt:lpstr>
      <vt:lpstr>Who is she?</vt:lpstr>
      <vt:lpstr>Who is he?</vt:lpstr>
      <vt:lpstr>What do you think about him?</vt:lpstr>
      <vt:lpstr>How about her?</vt:lpstr>
      <vt:lpstr>Can you guess her age?</vt:lpstr>
      <vt:lpstr>Her position?</vt:lpstr>
      <vt:lpstr>And this one?</vt:lpstr>
      <vt:lpstr>What does this image say?</vt:lpstr>
      <vt:lpstr>What salary would you propose?</vt:lpstr>
      <vt:lpstr>…how about his salary?</vt:lpstr>
      <vt:lpstr>      What is Image?</vt:lpstr>
      <vt:lpstr>Slide 15</vt:lpstr>
      <vt:lpstr> IMAGE =</vt:lpstr>
      <vt:lpstr>Why is Image important?</vt:lpstr>
      <vt:lpstr>1- It influences how other react and behave towards us…</vt:lpstr>
      <vt:lpstr>If you present yourself visually and behaviorally  as a successful person, others will respond to you accordingly.</vt:lpstr>
      <vt:lpstr>Slide 20</vt:lpstr>
      <vt:lpstr>2- Builds Self-esteem/Self Respect</vt:lpstr>
      <vt:lpstr>  Most important impression is  the FIRST impression… </vt:lpstr>
      <vt:lpstr>1- First Impression</vt:lpstr>
      <vt:lpstr>In 30 seconds people has judged you and decided whether they like you, whether they trust you and whether they will work with you. </vt:lpstr>
      <vt:lpstr>FIRST IMPRESSION</vt:lpstr>
      <vt:lpstr>LOLO effect</vt:lpstr>
      <vt:lpstr>Slide 27</vt:lpstr>
      <vt:lpstr>Slide 28</vt:lpstr>
      <vt:lpstr>Our image has a direct affect on how…</vt:lpstr>
      <vt:lpstr>Stories???</vt:lpstr>
      <vt:lpstr>Slide 31</vt:lpstr>
      <vt:lpstr>How would you like to be perceived? (please write down a minimum of 10 impressions of what you would like YOUR image to say)</vt:lpstr>
      <vt:lpstr> </vt:lpstr>
      <vt:lpstr>Susan Boyle</vt:lpstr>
      <vt:lpstr>How about we analyze some before and after pictures…</vt:lpstr>
      <vt:lpstr>Slide 36</vt:lpstr>
      <vt:lpstr>How did she change?</vt:lpstr>
      <vt:lpstr>How did she change?..</vt:lpstr>
      <vt:lpstr>  Proper Changes For Seth Rogen going to a Conference… </vt:lpstr>
      <vt:lpstr>Results..</vt:lpstr>
      <vt:lpstr>Slide 41</vt:lpstr>
      <vt:lpstr>What would you change?</vt:lpstr>
      <vt:lpstr>Slide 43</vt:lpstr>
      <vt:lpstr>Slide 44</vt:lpstr>
      <vt:lpstr>Slide 45</vt:lpstr>
      <vt:lpstr> IMAGE =</vt:lpstr>
      <vt:lpstr> MASTER YOUR IMAGE =</vt:lpstr>
      <vt:lpstr>MASTER YOUR LOOK</vt:lpstr>
      <vt:lpstr>I- THE head II- THE BODY</vt:lpstr>
      <vt:lpstr>I- THE HEAD</vt:lpstr>
      <vt:lpstr>The shape of your face dictates the hair cut and style.</vt:lpstr>
      <vt:lpstr>HOW TO DETERMINE YOUR FACIAL SHAPE? </vt:lpstr>
      <vt:lpstr>Slide 53</vt:lpstr>
      <vt:lpstr>Hair cut and color P.S. Please be aware of white roots!!!</vt:lpstr>
      <vt:lpstr>Slide 55</vt:lpstr>
      <vt:lpstr>Let us talk about excess hair…..!!!!</vt:lpstr>
      <vt:lpstr>Please pluck all excess hair!!! </vt:lpstr>
      <vt:lpstr>Please pluck all excess hair!!! </vt:lpstr>
      <vt:lpstr>Ladies…</vt:lpstr>
      <vt:lpstr>It might not be part of the face but it affects it a lot!!!  You don’t look at the face anymore!!</vt:lpstr>
      <vt:lpstr>PLEASE don’t!!!!!</vt:lpstr>
      <vt:lpstr>Eyebrows</vt:lpstr>
      <vt:lpstr>A quick technique…</vt:lpstr>
      <vt:lpstr>Beard and Moustache</vt:lpstr>
      <vt:lpstr>Neck and collars </vt:lpstr>
      <vt:lpstr>Notice the neck..</vt:lpstr>
      <vt:lpstr>Your skin…</vt:lpstr>
      <vt:lpstr>What should you do to have a good skin?</vt:lpstr>
      <vt:lpstr>Teeth…</vt:lpstr>
      <vt:lpstr>What should you do for healthy teeth?</vt:lpstr>
      <vt:lpstr>Slide 71</vt:lpstr>
      <vt:lpstr> Make-up/Grooming</vt:lpstr>
      <vt:lpstr>            Make up</vt:lpstr>
      <vt:lpstr>Professional light make up</vt:lpstr>
      <vt:lpstr>GROOMING</vt:lpstr>
      <vt:lpstr>II- THE BODY</vt:lpstr>
      <vt:lpstr>Factors that influence which clothing and accessory styles suit you best are..</vt:lpstr>
      <vt:lpstr>Height (For Women)</vt:lpstr>
      <vt:lpstr>BODY TYPE=</vt:lpstr>
      <vt:lpstr>Vertical Body Types: Long Legs / Short Body The balanced body Short Legs / Long Body</vt:lpstr>
      <vt:lpstr>Watch the balance and the color proportions</vt:lpstr>
      <vt:lpstr>Shoulders width and Horizontal body types</vt:lpstr>
      <vt:lpstr> Women X-Y-A-H-O </vt:lpstr>
      <vt:lpstr>Men  X-Y-A-H-O</vt:lpstr>
      <vt:lpstr> </vt:lpstr>
      <vt:lpstr>Let us take some measurements…</vt:lpstr>
      <vt:lpstr>Short Legs?</vt:lpstr>
      <vt:lpstr>Long/Short Waist?</vt:lpstr>
      <vt:lpstr> For Men Skinny-Large-Tall-Short </vt:lpstr>
      <vt:lpstr>Now that you know your body type, let us learn how to use the 3c’s to look your best personally and professionally:     1- Cut    2- Cloth    3- Color</vt:lpstr>
      <vt:lpstr>1- Cut</vt:lpstr>
      <vt:lpstr>Tips for Balanced body women</vt:lpstr>
      <vt:lpstr>Balanced body for Men</vt:lpstr>
      <vt:lpstr>Tips for Long legs/ short torso women</vt:lpstr>
      <vt:lpstr>Tips for Long legs/ short torso men</vt:lpstr>
      <vt:lpstr>Tips for short Legs/Long Torso women</vt:lpstr>
      <vt:lpstr>Tips for short Legs/Long Torso men</vt:lpstr>
      <vt:lpstr>  </vt:lpstr>
      <vt:lpstr>Slide 99</vt:lpstr>
      <vt:lpstr> -To provide the illusion of an X shape figure, width needs to be created in the upper body to balance the lower half. Subtle (non visible) shoulder pads are a slimming accessory (even when not in fashion), especially if her shoulders have a strong slope.   Other slimming strategies include:  -Smooth fabrics below the waistline,  -Darker colors for skirts and pants,  -Slightly tapered or bootleg trousers,  -High placed accessories, -Medium to high heels. </vt:lpstr>
      <vt:lpstr>       -Shoulder pads,  - Color blocking (to create the illusion of a waist),  -Open single-breasted jackets, vests,  -Soft fabric tops and matching skirts. </vt:lpstr>
      <vt:lpstr> This shape belongs to full figured women  who have a round shape and a low stomach.   A pleasing silhouette is created by:  -Garments and outfits that have a subtle  inverted triangle shape, ‘V' necklines,  -Vertical design lines,  -Medium-sized non shiny prints,  -Abstract and geometric patterns -Medium to dark colors,  -High placed focal points,  -Medium to medium-high heels,  -Below knee-length skirts, -Hosiery that blends with the shoes and hemline. </vt:lpstr>
      <vt:lpstr>LARGE  What You Need To Know  -There's a way to dress that flatters every body type, and large body  types are no exception. -Baggy clothing does not hide extra pounds and tight clothing fails to rein it in. -Proper fit is essential for dressing your body type.  -Single-breasted blazers -Three-button suit/blazer -Blazers with a single vent or no vent -Flat-front pants -V-neck T-shirts and sweaters -Dark colors -Dressy knee-length coat -Sweaters in thin fabrics -Dress shoes with a slight heel -Horizontally-striped shirts -Dark-rinse relaxed-fit jeans                                                                   LARGE</vt:lpstr>
      <vt:lpstr>SHORT  What You Need To Know A short body type is defined as a height under 170cm. Fit is critical; make friends with the tailor. Dressing in the same color family elongates your body.  -Two-button coats and blazers -Boot-cut or straight-leg jeans -Slim ties -Straight-point collar button-downs -Narrow belt -Single-breasted, vent less blazers -Sleek suits -Sweaters in thin fabrics -Shoes and boots with 1cm to 2.5cm heel </vt:lpstr>
      <vt:lpstr>TALL  What You Need To Know  -Favor straight-leg trousers, two-button blazers and don't forget to have clothes tailored. -Avoid wearing the same color head to toe - break you body up with color and pattern.  -Double-breasted blazers and jackets -Turtleneck shirts and sweaters -Wider ties and belts -Custom-tailored suit -Just-below-the-knee coats with belts -Straight-leg trousers and jeans -Hip-length two-button blazers -Thin-soled shoes </vt:lpstr>
      <vt:lpstr> SKINNY  What You Need To Know -Make friends with EU imports like H&amp;M and Zara. -Contrary to popular belief, vertical stripes can make you appear larger. -Fashion trends were designed with your body type in mind - take advantage of it.   - Double Breasted blazers and jackets -Heavy-knit sweaters -Crew-neck tees -Straight-leg or slim boot cut jeans -Flat-front trousers -Single or double-button blazers -Vertically striped dress shirts -Military-style jackets   </vt:lpstr>
      <vt:lpstr>Face shape influences the collar’s cut…</vt:lpstr>
      <vt:lpstr>2- CLOTH (Fabric)</vt:lpstr>
      <vt:lpstr>2- Cloth (Fabric) (please put the arrow on the right answer)</vt:lpstr>
      <vt:lpstr>2- Cloth (Fabric)</vt:lpstr>
      <vt:lpstr>Thick fabrics make you look fuller</vt:lpstr>
      <vt:lpstr>Thin fabrics make you look slimmer</vt:lpstr>
      <vt:lpstr>Large patterns are not for small figures..</vt:lpstr>
      <vt:lpstr>Patterns for Men</vt:lpstr>
      <vt:lpstr>No large stripes on full men..</vt:lpstr>
      <vt:lpstr>For your info…</vt:lpstr>
      <vt:lpstr>3- Color</vt:lpstr>
      <vt:lpstr>Wearing the Right Colors Will</vt:lpstr>
      <vt:lpstr>What are the 3 factors in choosing the right color palette?</vt:lpstr>
      <vt:lpstr> Wear colors that complement your eyes</vt:lpstr>
      <vt:lpstr> Wear colors that complement your hair</vt:lpstr>
      <vt:lpstr> Wear colors that complement your skin </vt:lpstr>
      <vt:lpstr>Cool/Warm</vt:lpstr>
      <vt:lpstr>Cool and warm palette</vt:lpstr>
      <vt:lpstr>Cool versus Warm</vt:lpstr>
      <vt:lpstr>Determining Colors Factors</vt:lpstr>
      <vt:lpstr>What Colors complement her?</vt:lpstr>
      <vt:lpstr>What  Colors complement her?</vt:lpstr>
      <vt:lpstr>Fabric’s material affects the color shade</vt:lpstr>
      <vt:lpstr>Train your eye…</vt:lpstr>
      <vt:lpstr>Slide 131</vt:lpstr>
      <vt:lpstr>Slide 132</vt:lpstr>
      <vt:lpstr>Slide 133</vt:lpstr>
      <vt:lpstr>Neutrals and colors proportion 3 solids or 2/1</vt:lpstr>
      <vt:lpstr>CONTRAST</vt:lpstr>
      <vt:lpstr>Imagine a color chart of 1 to 10. Make Black 10, Medium Grey 5 and White 1.  Using this imagery consider anything above a 5 suitable for business and the darker the color the more impact it will have. The DARKER the color you wear the MORE SERIOUS and professional you will be viewed.  </vt:lpstr>
      <vt:lpstr>Which one is more credible?</vt:lpstr>
      <vt:lpstr>Credibility: Medium Dark to Dark Likeability: Light colors, textured fabrics and mix of unmatched suits.</vt:lpstr>
      <vt:lpstr>III- The business Wardrobe 1- Must have 2- Correct fit </vt:lpstr>
      <vt:lpstr>1- Must have</vt:lpstr>
      <vt:lpstr>Business Wardrobe for WOMEN</vt:lpstr>
      <vt:lpstr>Business Wardrobe for MEN</vt:lpstr>
      <vt:lpstr>Ladies unlimited choice…!!!!</vt:lpstr>
      <vt:lpstr>Men too…</vt:lpstr>
      <vt:lpstr>Variety depends on how you mix and match your shirts and ties…</vt:lpstr>
      <vt:lpstr>Shirts</vt:lpstr>
      <vt:lpstr>2- Correct Fit</vt:lpstr>
      <vt:lpstr>Good Fit…?</vt:lpstr>
      <vt:lpstr>Slide 149</vt:lpstr>
      <vt:lpstr>Good Fit</vt:lpstr>
      <vt:lpstr>Slide 151</vt:lpstr>
      <vt:lpstr>Slide 152</vt:lpstr>
      <vt:lpstr>IV- The Accessories</vt:lpstr>
      <vt:lpstr>Accessories are:</vt:lpstr>
      <vt:lpstr> A- Ties/Scarves</vt:lpstr>
      <vt:lpstr>What a wide choice!!!!!</vt:lpstr>
      <vt:lpstr>Slide 157</vt:lpstr>
      <vt:lpstr>Slide 158</vt:lpstr>
      <vt:lpstr>Slide 159</vt:lpstr>
      <vt:lpstr>Slide 160</vt:lpstr>
      <vt:lpstr>B- Handbags and suitcases</vt:lpstr>
      <vt:lpstr>C- Shoes and socks</vt:lpstr>
      <vt:lpstr>E- Belts</vt:lpstr>
      <vt:lpstr>F- Necklaces and others</vt:lpstr>
      <vt:lpstr>V- The Hygiene</vt:lpstr>
      <vt:lpstr>Bad breath</vt:lpstr>
      <vt:lpstr>Underarms bad smell</vt:lpstr>
      <vt:lpstr>Perfume</vt:lpstr>
      <vt:lpstr>Nails</vt:lpstr>
      <vt:lpstr>Posture and Body Language</vt:lpstr>
      <vt:lpstr>Alignment</vt:lpstr>
      <vt:lpstr>Slide 172</vt:lpstr>
      <vt:lpstr>Slide 173</vt:lpstr>
      <vt:lpstr>Seated alignment</vt:lpstr>
      <vt:lpstr>Legs</vt:lpstr>
      <vt:lpstr>Standing</vt:lpstr>
      <vt:lpstr>WALK: Move with a mission!</vt:lpstr>
      <vt:lpstr>PERSONAL SPACE</vt:lpstr>
      <vt:lpstr>II- MASTER YOUR BEHAVIOR</vt:lpstr>
      <vt:lpstr>Frank Outlaw once said…</vt:lpstr>
      <vt:lpstr>Actions and attitudes</vt:lpstr>
      <vt:lpstr>SMILE !!!!!!!</vt:lpstr>
      <vt:lpstr>The easiest and most difficult action and attitude…</vt:lpstr>
      <vt:lpstr>Greeting and Receiving</vt:lpstr>
      <vt:lpstr>Handshakes</vt:lpstr>
      <vt:lpstr>Handshakes talk…</vt:lpstr>
      <vt:lpstr>Most important!</vt:lpstr>
      <vt:lpstr>Proper Introductions</vt:lpstr>
      <vt:lpstr>Introduce the “less important” person to the “most important” person:  (Mention the name of the higher status person first)</vt:lpstr>
      <vt:lpstr>Exchanging Business Cards</vt:lpstr>
      <vt:lpstr>Slide 191</vt:lpstr>
      <vt:lpstr>Never!!!!!!</vt:lpstr>
      <vt:lpstr>You are your business card!</vt:lpstr>
      <vt:lpstr>Slide 194</vt:lpstr>
      <vt:lpstr>Escorting</vt:lpstr>
      <vt:lpstr>Voice</vt:lpstr>
      <vt:lpstr>Phone Etiquette</vt:lpstr>
      <vt:lpstr>Phone Etiquette</vt:lpstr>
      <vt:lpstr>Answering Machine…</vt:lpstr>
      <vt:lpstr>Gestures, Facial expressions and nervous habits </vt:lpstr>
      <vt:lpstr>Business Meeting</vt:lpstr>
      <vt:lpstr>Be Prepared</vt:lpstr>
      <vt:lpstr>Review, research and make a list of questions, comments and ideas BEFORE any meeting… (always have your right- hand free  and ready for handshakes)</vt:lpstr>
      <vt:lpstr>Punctuality</vt:lpstr>
      <vt:lpstr>Write down when to leave…</vt:lpstr>
      <vt:lpstr>Actions for being late…</vt:lpstr>
      <vt:lpstr>During a Meeting</vt:lpstr>
      <vt:lpstr>Participating</vt:lpstr>
      <vt:lpstr>Being Positive </vt:lpstr>
      <vt:lpstr>Team work</vt:lpstr>
      <vt:lpstr>Being Productive </vt:lpstr>
      <vt:lpstr>One single line to make “6”</vt:lpstr>
      <vt:lpstr>Being Polite</vt:lpstr>
      <vt:lpstr>Excellent Listener</vt:lpstr>
      <vt:lpstr>Discretion</vt:lpstr>
      <vt:lpstr>Being Proactive</vt:lpstr>
      <vt:lpstr>How many “f"s are in this paragraph?</vt:lpstr>
      <vt:lpstr>Good Results = Work + Details</vt:lpstr>
      <vt:lpstr>Handling the Unexpected</vt:lpstr>
      <vt:lpstr>Slide 220</vt:lpstr>
      <vt:lpstr>Slide 221</vt:lpstr>
      <vt:lpstr>Slide 222</vt:lpstr>
      <vt:lpstr>Slide 223</vt:lpstr>
      <vt:lpstr>Acknowledge your mistakes, correct them, learn from them, forgive yourself and move on.</vt:lpstr>
      <vt:lpstr>Business Dining</vt:lpstr>
      <vt:lpstr>Did you know…?</vt:lpstr>
      <vt:lpstr>Follow up</vt:lpstr>
      <vt:lpstr>Thank you notes…</vt:lpstr>
      <vt:lpstr>Keeping in touch</vt:lpstr>
      <vt:lpstr>Refined manners: We are Ladies and Gentlemen working with Ladies and Gentlemen.</vt:lpstr>
      <vt:lpstr>Action and attitude check up list</vt:lpstr>
      <vt:lpstr>III- MASTER YOUR ENVIRONMENT</vt:lpstr>
      <vt:lpstr>What you should not have or do…</vt:lpstr>
      <vt:lpstr>What you should do…</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YOUR IMAGE</dc:title>
  <dc:creator>Janine Asmar</dc:creator>
  <cp:lastModifiedBy>Janine Asmar</cp:lastModifiedBy>
  <cp:revision>194</cp:revision>
  <dcterms:created xsi:type="dcterms:W3CDTF">2011-06-25T19:52:22Z</dcterms:created>
  <dcterms:modified xsi:type="dcterms:W3CDTF">2012-03-07T01:16:10Z</dcterms:modified>
</cp:coreProperties>
</file>